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Garros" initials="CG" lastIdx="10" clrIdx="0"/>
  <p:cmAuthor id="2" name="Hélène GUIS" initials="HG" lastIdx="5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A0816-119E-428C-B4F5-4CABEC1AA004}" v="24" dt="2025-03-06T09:22:05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eva baltusyte" userId="c73ee685cf225dcc" providerId="LiveId" clId="{83AA0816-119E-428C-B4F5-4CABEC1AA004}"/>
    <pc:docChg chg="undo custSel addSld delSld modSld">
      <pc:chgData name="ieva baltusyte" userId="c73ee685cf225dcc" providerId="LiveId" clId="{83AA0816-119E-428C-B4F5-4CABEC1AA004}" dt="2025-03-06T09:25:08.222" v="665" actId="1035"/>
      <pc:docMkLst>
        <pc:docMk/>
      </pc:docMkLst>
      <pc:sldChg chg="modSp mod">
        <pc:chgData name="ieva baltusyte" userId="c73ee685cf225dcc" providerId="LiveId" clId="{83AA0816-119E-428C-B4F5-4CABEC1AA004}" dt="2025-03-06T08:47:27.687" v="61" actId="27636"/>
        <pc:sldMkLst>
          <pc:docMk/>
          <pc:sldMk cId="0" sldId="256"/>
        </pc:sldMkLst>
        <pc:spChg chg="mod">
          <ac:chgData name="ieva baltusyte" userId="c73ee685cf225dcc" providerId="LiveId" clId="{83AA0816-119E-428C-B4F5-4CABEC1AA004}" dt="2025-03-06T08:47:27.687" v="61" actId="27636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ieva baltusyte" userId="c73ee685cf225dcc" providerId="LiveId" clId="{83AA0816-119E-428C-B4F5-4CABEC1AA004}" dt="2025-03-06T09:15:45.447" v="541" actId="20577"/>
        <pc:sldMkLst>
          <pc:docMk/>
          <pc:sldMk cId="0" sldId="270"/>
        </pc:sldMkLst>
        <pc:spChg chg="mod">
          <ac:chgData name="ieva baltusyte" userId="c73ee685cf225dcc" providerId="LiveId" clId="{83AA0816-119E-428C-B4F5-4CABEC1AA004}" dt="2025-03-06T09:10:29.314" v="492" actId="1076"/>
          <ac:spMkLst>
            <pc:docMk/>
            <pc:sldMk cId="0" sldId="270"/>
            <ac:spMk id="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06.314" v="436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00.994" v="434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14.907" v="439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7:37.976" v="429"/>
          <ac:spMkLst>
            <pc:docMk/>
            <pc:sldMk cId="0" sldId="270"/>
            <ac:spMk id="9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7:37.976" v="429"/>
          <ac:spMkLst>
            <pc:docMk/>
            <pc:sldMk cId="0" sldId="270"/>
            <ac:spMk id="1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7:23.706" v="427" actId="1076"/>
          <ac:spMkLst>
            <pc:docMk/>
            <pc:sldMk cId="0" sldId="270"/>
            <ac:spMk id="1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8:58:09.267" v="209" actId="14100"/>
          <ac:spMkLst>
            <pc:docMk/>
            <pc:sldMk cId="0" sldId="270"/>
            <ac:spMk id="1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26.708" v="443" actId="14100"/>
          <ac:spMkLst>
            <pc:docMk/>
            <pc:sldMk cId="0" sldId="270"/>
            <ac:spMk id="16" creationId="{00000000-0000-0000-0000-000000000000}"/>
          </ac:spMkLst>
        </pc:spChg>
        <pc:spChg chg="mod topLvl">
          <ac:chgData name="ieva baltusyte" userId="c73ee685cf225dcc" providerId="LiveId" clId="{83AA0816-119E-428C-B4F5-4CABEC1AA004}" dt="2025-03-06T09:07:37.976" v="429"/>
          <ac:spMkLst>
            <pc:docMk/>
            <pc:sldMk cId="0" sldId="270"/>
            <ac:spMk id="1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20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2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30" creationId="{00000000-0000-0000-0000-000000000000}"/>
          </ac:spMkLst>
        </pc:spChg>
        <pc:spChg chg="mod topLvl">
          <ac:chgData name="ieva baltusyte" userId="c73ee685cf225dcc" providerId="LiveId" clId="{83AA0816-119E-428C-B4F5-4CABEC1AA004}" dt="2025-03-06T09:07:47.889" v="431" actId="1076"/>
          <ac:spMkLst>
            <pc:docMk/>
            <pc:sldMk cId="0" sldId="270"/>
            <ac:spMk id="3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32.137" v="444" actId="1076"/>
          <ac:spMkLst>
            <pc:docMk/>
            <pc:sldMk cId="0" sldId="270"/>
            <ac:spMk id="3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2:26.073" v="532" actId="14100"/>
          <ac:spMkLst>
            <pc:docMk/>
            <pc:sldMk cId="0" sldId="270"/>
            <ac:spMk id="35" creationId="{00000000-0000-0000-0000-000000000000}"/>
          </ac:spMkLst>
        </pc:spChg>
        <pc:spChg chg="mod topLvl">
          <ac:chgData name="ieva baltusyte" userId="c73ee685cf225dcc" providerId="LiveId" clId="{83AA0816-119E-428C-B4F5-4CABEC1AA004}" dt="2025-03-06T09:07:37.976" v="429"/>
          <ac:spMkLst>
            <pc:docMk/>
            <pc:sldMk cId="0" sldId="270"/>
            <ac:spMk id="36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3:25.343" v="374" actId="1076"/>
          <ac:spMkLst>
            <pc:docMk/>
            <pc:sldMk cId="0" sldId="270"/>
            <ac:spMk id="3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0:21.978" v="274" actId="1037"/>
          <ac:spMkLst>
            <pc:docMk/>
            <pc:sldMk cId="0" sldId="270"/>
            <ac:spMk id="38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0:35.187" v="495" actId="14100"/>
          <ac:spMkLst>
            <pc:docMk/>
            <pc:sldMk cId="0" sldId="270"/>
            <ac:spMk id="39" creationId="{00000000-0000-0000-0000-000000000000}"/>
          </ac:spMkLst>
        </pc:spChg>
        <pc:spChg chg="mod ord">
          <ac:chgData name="ieva baltusyte" userId="c73ee685cf225dcc" providerId="LiveId" clId="{83AA0816-119E-428C-B4F5-4CABEC1AA004}" dt="2025-03-06T09:02:04.738" v="345" actId="167"/>
          <ac:spMkLst>
            <pc:docMk/>
            <pc:sldMk cId="0" sldId="270"/>
            <ac:spMk id="40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0:21.978" v="274" actId="1037"/>
          <ac:spMkLst>
            <pc:docMk/>
            <pc:sldMk cId="0" sldId="270"/>
            <ac:spMk id="41" creationId="{00000000-0000-0000-0000-000000000000}"/>
          </ac:spMkLst>
        </pc:spChg>
        <pc:spChg chg="del mod">
          <ac:chgData name="ieva baltusyte" userId="c73ee685cf225dcc" providerId="LiveId" clId="{83AA0816-119E-428C-B4F5-4CABEC1AA004}" dt="2025-03-06T09:12:18.428" v="531" actId="478"/>
          <ac:spMkLst>
            <pc:docMk/>
            <pc:sldMk cId="0" sldId="270"/>
            <ac:spMk id="42" creationId="{00000000-0000-0000-0000-000000000000}"/>
          </ac:spMkLst>
        </pc:spChg>
        <pc:spChg chg="add mod">
          <ac:chgData name="ieva baltusyte" userId="c73ee685cf225dcc" providerId="LiveId" clId="{83AA0816-119E-428C-B4F5-4CABEC1AA004}" dt="2025-03-06T08:48:50.382" v="69" actId="1076"/>
          <ac:spMkLst>
            <pc:docMk/>
            <pc:sldMk cId="0" sldId="270"/>
            <ac:spMk id="45" creationId="{A8B39BBD-4467-5CEB-50D0-EB1FF595EE79}"/>
          </ac:spMkLst>
        </pc:spChg>
        <pc:spChg chg="mod">
          <ac:chgData name="ieva baltusyte" userId="c73ee685cf225dcc" providerId="LiveId" clId="{83AA0816-119E-428C-B4F5-4CABEC1AA004}" dt="2025-03-06T08:49:56.704" v="87" actId="1076"/>
          <ac:spMkLst>
            <pc:docMk/>
            <pc:sldMk cId="0" sldId="270"/>
            <ac:spMk id="4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5:45.447" v="541" actId="20577"/>
          <ac:spMkLst>
            <pc:docMk/>
            <pc:sldMk cId="0" sldId="270"/>
            <ac:spMk id="48" creationId="{00000000-0000-0000-0000-000000000000}"/>
          </ac:spMkLst>
        </pc:spChg>
        <pc:spChg chg="mod ord">
          <ac:chgData name="ieva baltusyte" userId="c73ee685cf225dcc" providerId="LiveId" clId="{83AA0816-119E-428C-B4F5-4CABEC1AA004}" dt="2025-03-06T09:08:12.274" v="438" actId="167"/>
          <ac:spMkLst>
            <pc:docMk/>
            <pc:sldMk cId="0" sldId="270"/>
            <ac:spMk id="49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17.232" v="440" actId="1076"/>
          <ac:spMkLst>
            <pc:docMk/>
            <pc:sldMk cId="0" sldId="270"/>
            <ac:spMk id="50" creationId="{00000000-0000-0000-0000-000000000000}"/>
          </ac:spMkLst>
        </pc:spChg>
        <pc:spChg chg="mod topLvl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5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2:14.977" v="530" actId="1076"/>
          <ac:spMkLst>
            <pc:docMk/>
            <pc:sldMk cId="0" sldId="270"/>
            <ac:spMk id="5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4:28.563" v="395" actId="1076"/>
          <ac:spMkLst>
            <pc:docMk/>
            <pc:sldMk cId="0" sldId="270"/>
            <ac:spMk id="5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22.618" v="442" actId="403"/>
          <ac:spMkLst>
            <pc:docMk/>
            <pc:sldMk cId="0" sldId="270"/>
            <ac:spMk id="5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0:56.978" v="505" actId="1076"/>
          <ac:spMkLst>
            <pc:docMk/>
            <pc:sldMk cId="0" sldId="270"/>
            <ac:spMk id="55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1:05.737" v="506" actId="1076"/>
          <ac:spMkLst>
            <pc:docMk/>
            <pc:sldMk cId="0" sldId="270"/>
            <ac:spMk id="56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2:48.154" v="535" actId="1076"/>
          <ac:spMkLst>
            <pc:docMk/>
            <pc:sldMk cId="0" sldId="270"/>
            <ac:spMk id="5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8:03.273" v="435" actId="1076"/>
          <ac:spMkLst>
            <pc:docMk/>
            <pc:sldMk cId="0" sldId="270"/>
            <ac:spMk id="58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60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05:53.534" v="411" actId="165"/>
          <ac:spMkLst>
            <pc:docMk/>
            <pc:sldMk cId="0" sldId="270"/>
            <ac:spMk id="6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8:59:34.183" v="235" actId="207"/>
          <ac:spMkLst>
            <pc:docMk/>
            <pc:sldMk cId="0" sldId="270"/>
            <ac:spMk id="6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8:49:57.188" v="89" actId="1076"/>
          <ac:spMkLst>
            <pc:docMk/>
            <pc:sldMk cId="0" sldId="270"/>
            <ac:spMk id="65" creationId="{00000000-0000-0000-0000-000000000000}"/>
          </ac:spMkLst>
        </pc:spChg>
        <pc:spChg chg="add del mod ord">
          <ac:chgData name="ieva baltusyte" userId="c73ee685cf225dcc" providerId="LiveId" clId="{83AA0816-119E-428C-B4F5-4CABEC1AA004}" dt="2025-03-06T09:04:06.850" v="386" actId="478"/>
          <ac:spMkLst>
            <pc:docMk/>
            <pc:sldMk cId="0" sldId="270"/>
            <ac:spMk id="85" creationId="{80F3436C-4D06-5B07-1C46-975E64AF7995}"/>
          </ac:spMkLst>
        </pc:spChg>
        <pc:spChg chg="add mod">
          <ac:chgData name="ieva baltusyte" userId="c73ee685cf225dcc" providerId="LiveId" clId="{83AA0816-119E-428C-B4F5-4CABEC1AA004}" dt="2025-03-06T09:02:32.731" v="357" actId="1076"/>
          <ac:spMkLst>
            <pc:docMk/>
            <pc:sldMk cId="0" sldId="270"/>
            <ac:spMk id="86" creationId="{E0D40BD5-1A96-2DFB-478B-93BDD6907E4A}"/>
          </ac:spMkLst>
        </pc:spChg>
        <pc:spChg chg="add del mod ord">
          <ac:chgData name="ieva baltusyte" userId="c73ee685cf225dcc" providerId="LiveId" clId="{83AA0816-119E-428C-B4F5-4CABEC1AA004}" dt="2025-03-06T09:04:10.503" v="387" actId="478"/>
          <ac:spMkLst>
            <pc:docMk/>
            <pc:sldMk cId="0" sldId="270"/>
            <ac:spMk id="87" creationId="{BE835DF7-AD7D-88DE-4C60-A6172B02EE49}"/>
          </ac:spMkLst>
        </pc:spChg>
        <pc:spChg chg="add del mod ord">
          <ac:chgData name="ieva baltusyte" userId="c73ee685cf225dcc" providerId="LiveId" clId="{83AA0816-119E-428C-B4F5-4CABEC1AA004}" dt="2025-03-06T09:04:43.418" v="399" actId="478"/>
          <ac:spMkLst>
            <pc:docMk/>
            <pc:sldMk cId="0" sldId="270"/>
            <ac:spMk id="88" creationId="{0859BD23-54D5-6018-10EA-4AF429CFB69F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3" creationId="{ABED8CE7-56FD-FE4D-1504-7BD3B74EDBD2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4" creationId="{D6DDB802-1C65-D36A-6802-9D78CFE46B22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5" creationId="{961A4530-1133-5265-A685-EF913F913F3B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6" creationId="{95E28710-79E6-0420-079D-CAFC31A4F634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7" creationId="{E7FA4A4C-290B-A152-924B-EA311472847C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8" creationId="{3DC48AD7-262C-283A-F318-CA7BF1ABBFCA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99" creationId="{9C2B567A-0AE3-BF19-9D83-0E2DCC910C42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100" creationId="{C8FD2801-FED7-E73D-1373-D40D095EB1DB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101" creationId="{2DB4EFCD-91A7-92B2-BD1A-9B6F88F79A16}"/>
          </ac:spMkLst>
        </pc:spChg>
        <pc:spChg chg="mod">
          <ac:chgData name="ieva baltusyte" userId="c73ee685cf225dcc" providerId="LiveId" clId="{83AA0816-119E-428C-B4F5-4CABEC1AA004}" dt="2025-03-06T09:05:48.307" v="409"/>
          <ac:spMkLst>
            <pc:docMk/>
            <pc:sldMk cId="0" sldId="270"/>
            <ac:spMk id="103" creationId="{8CC8ACC8-AAA6-E3DC-F0DC-7A30F79BB1B6}"/>
          </ac:spMkLst>
        </pc:spChg>
        <pc:spChg chg="add mod">
          <ac:chgData name="ieva baltusyte" userId="c73ee685cf225dcc" providerId="LiveId" clId="{83AA0816-119E-428C-B4F5-4CABEC1AA004}" dt="2025-03-06T09:12:14.562" v="529" actId="1076"/>
          <ac:spMkLst>
            <pc:docMk/>
            <pc:sldMk cId="0" sldId="270"/>
            <ac:spMk id="108" creationId="{DDD8C1AC-6726-68F8-F853-351BFEBDABB5}"/>
          </ac:spMkLst>
        </pc:spChg>
        <pc:grpChg chg="mod">
          <ac:chgData name="ieva baltusyte" userId="c73ee685cf225dcc" providerId="LiveId" clId="{83AA0816-119E-428C-B4F5-4CABEC1AA004}" dt="2025-03-06T09:03:59.077" v="380" actId="1076"/>
          <ac:grpSpMkLst>
            <pc:docMk/>
            <pc:sldMk cId="0" sldId="270"/>
            <ac:grpSpMk id="14" creationId="{00000000-0000-0000-0000-000000000000}"/>
          </ac:grpSpMkLst>
        </pc:grpChg>
        <pc:grpChg chg="mod">
          <ac:chgData name="ieva baltusyte" userId="c73ee685cf225dcc" providerId="LiveId" clId="{83AA0816-119E-428C-B4F5-4CABEC1AA004}" dt="2025-03-06T09:10:42.564" v="498" actId="1076"/>
          <ac:grpSpMkLst>
            <pc:docMk/>
            <pc:sldMk cId="0" sldId="270"/>
            <ac:grpSpMk id="15" creationId="{00000000-0000-0000-0000-000000000000}"/>
          </ac:grpSpMkLst>
        </pc:grpChg>
        <pc:grpChg chg="del">
          <ac:chgData name="ieva baltusyte" userId="c73ee685cf225dcc" providerId="LiveId" clId="{83AA0816-119E-428C-B4F5-4CABEC1AA004}" dt="2025-03-06T09:05:57.954" v="412" actId="478"/>
          <ac:grpSpMkLst>
            <pc:docMk/>
            <pc:sldMk cId="0" sldId="270"/>
            <ac:grpSpMk id="18" creationId="{00000000-0000-0000-0000-000000000000}"/>
          </ac:grpSpMkLst>
        </pc:grpChg>
        <pc:grpChg chg="mod">
          <ac:chgData name="ieva baltusyte" userId="c73ee685cf225dcc" providerId="LiveId" clId="{83AA0816-119E-428C-B4F5-4CABEC1AA004}" dt="2025-03-06T09:10:20.734" v="490" actId="1076"/>
          <ac:grpSpMkLst>
            <pc:docMk/>
            <pc:sldMk cId="0" sldId="270"/>
            <ac:grpSpMk id="46" creationId="{00000000-0000-0000-0000-000000000000}"/>
          </ac:grpSpMkLst>
        </pc:grpChg>
        <pc:grpChg chg="mod">
          <ac:chgData name="ieva baltusyte" userId="c73ee685cf225dcc" providerId="LiveId" clId="{83AA0816-119E-428C-B4F5-4CABEC1AA004}" dt="2025-03-06T09:07:53.892" v="432" actId="1076"/>
          <ac:grpSpMkLst>
            <pc:docMk/>
            <pc:sldMk cId="0" sldId="270"/>
            <ac:grpSpMk id="91" creationId="{A0F06B39-4C9D-CDD4-E57D-4F5E44205A36}"/>
          </ac:grpSpMkLst>
        </pc:grpChg>
        <pc:grpChg chg="mod">
          <ac:chgData name="ieva baltusyte" userId="c73ee685cf225dcc" providerId="LiveId" clId="{83AA0816-119E-428C-B4F5-4CABEC1AA004}" dt="2025-03-06T09:06:13.980" v="415" actId="1076"/>
          <ac:grpSpMkLst>
            <pc:docMk/>
            <pc:sldMk cId="0" sldId="270"/>
            <ac:grpSpMk id="106" creationId="{9FA8353E-236D-E2F8-673B-15923752C3A1}"/>
          </ac:grpSpMkLst>
        </pc:grpChg>
        <pc:grpChg chg="mod">
          <ac:chgData name="ieva baltusyte" userId="c73ee685cf225dcc" providerId="LiveId" clId="{83AA0816-119E-428C-B4F5-4CABEC1AA004}" dt="2025-03-06T09:06:40.820" v="418" actId="1076"/>
          <ac:grpSpMkLst>
            <pc:docMk/>
            <pc:sldMk cId="0" sldId="270"/>
            <ac:grpSpMk id="107" creationId="{B3DB535F-11B2-0149-28B4-E31D7C0C0D8D}"/>
          </ac:grpSpMkLst>
        </pc:grpChg>
        <pc:picChg chg="add mod modCrop">
          <ac:chgData name="ieva baltusyte" userId="c73ee685cf225dcc" providerId="LiveId" clId="{83AA0816-119E-428C-B4F5-4CABEC1AA004}" dt="2025-03-06T08:47:26.914" v="56" actId="1076"/>
          <ac:picMkLst>
            <pc:docMk/>
            <pc:sldMk cId="0" sldId="270"/>
            <ac:picMk id="44" creationId="{8BF9B6F1-6E9C-C9EA-207A-1B9E2C20B343}"/>
          </ac:picMkLst>
        </pc:picChg>
        <pc:picChg chg="mod">
          <ac:chgData name="ieva baltusyte" userId="c73ee685cf225dcc" providerId="LiveId" clId="{83AA0816-119E-428C-B4F5-4CABEC1AA004}" dt="2025-03-06T08:49:56.002" v="84" actId="1038"/>
          <ac:picMkLst>
            <pc:docMk/>
            <pc:sldMk cId="0" sldId="270"/>
            <ac:picMk id="69" creationId="{00000000-0000-0000-0000-000000000000}"/>
          </ac:picMkLst>
        </pc:picChg>
        <pc:cxnChg chg="mod">
          <ac:chgData name="ieva baltusyte" userId="c73ee685cf225dcc" providerId="LiveId" clId="{83AA0816-119E-428C-B4F5-4CABEC1AA004}" dt="2025-03-06T09:11:18.938" v="508" actId="208"/>
          <ac:cxnSpMkLst>
            <pc:docMk/>
            <pc:sldMk cId="0" sldId="270"/>
            <ac:cxnSpMk id="63" creationId="{00000000-0000-0000-0000-000000000000}"/>
          </ac:cxnSpMkLst>
        </pc:cxnChg>
        <pc:cxnChg chg="del mod">
          <ac:chgData name="ieva baltusyte" userId="c73ee685cf225dcc" providerId="LiveId" clId="{83AA0816-119E-428C-B4F5-4CABEC1AA004}" dt="2025-03-06T09:00:40.805" v="288" actId="478"/>
          <ac:cxnSpMkLst>
            <pc:docMk/>
            <pc:sldMk cId="0" sldId="270"/>
            <ac:cxnSpMk id="64" creationId="{00000000-0000-0000-0000-000000000000}"/>
          </ac:cxnSpMkLst>
        </pc:cxnChg>
        <pc:cxnChg chg="add mod">
          <ac:chgData name="ieva baltusyte" userId="c73ee685cf225dcc" providerId="LiveId" clId="{83AA0816-119E-428C-B4F5-4CABEC1AA004}" dt="2025-03-06T09:11:16.032" v="507" actId="208"/>
          <ac:cxnSpMkLst>
            <pc:docMk/>
            <pc:sldMk cId="0" sldId="270"/>
            <ac:cxnSpMk id="84" creationId="{07503FD6-0FD6-107F-4EA4-202131DCC7EF}"/>
          </ac:cxnSpMkLst>
        </pc:cxnChg>
        <pc:cxnChg chg="add">
          <ac:chgData name="ieva baltusyte" userId="c73ee685cf225dcc" providerId="LiveId" clId="{83AA0816-119E-428C-B4F5-4CABEC1AA004}" dt="2025-03-06T09:04:58.233" v="400" actId="11529"/>
          <ac:cxnSpMkLst>
            <pc:docMk/>
            <pc:sldMk cId="0" sldId="270"/>
            <ac:cxnSpMk id="90" creationId="{01479624-82B8-CE79-360C-99CB691B303A}"/>
          </ac:cxnSpMkLst>
        </pc:cxnChg>
      </pc:sldChg>
      <pc:sldChg chg="modSp mod">
        <pc:chgData name="ieva baltusyte" userId="c73ee685cf225dcc" providerId="LiveId" clId="{83AA0816-119E-428C-B4F5-4CABEC1AA004}" dt="2025-03-06T09:25:08.222" v="665" actId="1035"/>
        <pc:sldMkLst>
          <pc:docMk/>
          <pc:sldMk cId="0" sldId="271"/>
        </pc:sldMkLst>
        <pc:spChg chg="mod">
          <ac:chgData name="ieva baltusyte" userId="c73ee685cf225dcc" providerId="LiveId" clId="{83AA0816-119E-428C-B4F5-4CABEC1AA004}" dt="2025-03-06T09:18:19.139" v="567" actId="1076"/>
          <ac:spMkLst>
            <pc:docMk/>
            <pc:sldMk cId="0" sldId="271"/>
            <ac:spMk id="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4:21.346" v="629" actId="14100"/>
          <ac:spMkLst>
            <pc:docMk/>
            <pc:sldMk cId="0" sldId="271"/>
            <ac:spMk id="1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7:56.324" v="564" actId="1076"/>
          <ac:spMkLst>
            <pc:docMk/>
            <pc:sldMk cId="0" sldId="271"/>
            <ac:spMk id="2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7:42.944" v="562" actId="1076"/>
          <ac:spMkLst>
            <pc:docMk/>
            <pc:sldMk cId="0" sldId="271"/>
            <ac:spMk id="2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8:11.410" v="565" actId="14100"/>
          <ac:spMkLst>
            <pc:docMk/>
            <pc:sldMk cId="0" sldId="271"/>
            <ac:spMk id="26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6:17.730" v="549" actId="1076"/>
          <ac:spMkLst>
            <pc:docMk/>
            <pc:sldMk cId="0" sldId="271"/>
            <ac:spMk id="28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4:28.387" v="630" actId="1076"/>
          <ac:spMkLst>
            <pc:docMk/>
            <pc:sldMk cId="0" sldId="271"/>
            <ac:spMk id="29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4:48.084" v="642" actId="1035"/>
          <ac:spMkLst>
            <pc:docMk/>
            <pc:sldMk cId="0" sldId="271"/>
            <ac:spMk id="3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3:11.130" v="620" actId="1076"/>
          <ac:spMkLst>
            <pc:docMk/>
            <pc:sldMk cId="0" sldId="271"/>
            <ac:spMk id="3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2:58.650" v="617" actId="20577"/>
          <ac:spMkLst>
            <pc:docMk/>
            <pc:sldMk cId="0" sldId="271"/>
            <ac:spMk id="3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6:59.048" v="553"/>
          <ac:spMkLst>
            <pc:docMk/>
            <pc:sldMk cId="0" sldId="271"/>
            <ac:spMk id="41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6:49.393" v="552"/>
          <ac:spMkLst>
            <pc:docMk/>
            <pc:sldMk cId="0" sldId="271"/>
            <ac:spMk id="42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5:08.222" v="665" actId="1035"/>
          <ac:spMkLst>
            <pc:docMk/>
            <pc:sldMk cId="0" sldId="271"/>
            <ac:spMk id="43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4:55.016" v="538"/>
          <ac:spMkLst>
            <pc:docMk/>
            <pc:sldMk cId="0" sldId="271"/>
            <ac:spMk id="47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0:22.482" v="599" actId="1076"/>
          <ac:spMkLst>
            <pc:docMk/>
            <pc:sldMk cId="0" sldId="271"/>
            <ac:spMk id="48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5:04.570" v="662" actId="1037"/>
          <ac:spMkLst>
            <pc:docMk/>
            <pc:sldMk cId="0" sldId="271"/>
            <ac:spMk id="49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3:32.549" v="622" actId="14100"/>
          <ac:spMkLst>
            <pc:docMk/>
            <pc:sldMk cId="0" sldId="271"/>
            <ac:spMk id="50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24:12.107" v="626" actId="1076"/>
          <ac:spMkLst>
            <pc:docMk/>
            <pc:sldMk cId="0" sldId="271"/>
            <ac:spMk id="54" creationId="{00000000-0000-0000-0000-000000000000}"/>
          </ac:spMkLst>
        </pc:spChg>
        <pc:spChg chg="mod">
          <ac:chgData name="ieva baltusyte" userId="c73ee685cf225dcc" providerId="LiveId" clId="{83AA0816-119E-428C-B4F5-4CABEC1AA004}" dt="2025-03-06T09:17:10.731" v="554"/>
          <ac:spMkLst>
            <pc:docMk/>
            <pc:sldMk cId="0" sldId="271"/>
            <ac:spMk id="56" creationId="{00000000-0000-0000-0000-000000000000}"/>
          </ac:spMkLst>
        </pc:spChg>
        <pc:grpChg chg="mod">
          <ac:chgData name="ieva baltusyte" userId="c73ee685cf225dcc" providerId="LiveId" clId="{83AA0816-119E-428C-B4F5-4CABEC1AA004}" dt="2025-03-06T09:25:00.195" v="657" actId="1037"/>
          <ac:grpSpMkLst>
            <pc:docMk/>
            <pc:sldMk cId="0" sldId="271"/>
            <ac:grpSpMk id="44" creationId="{00000000-0000-0000-0000-000000000000}"/>
          </ac:grpSpMkLst>
        </pc:grpChg>
      </pc:sldChg>
      <pc:sldChg chg="delSp modSp add del mod">
        <pc:chgData name="ieva baltusyte" userId="c73ee685cf225dcc" providerId="LiveId" clId="{83AA0816-119E-428C-B4F5-4CABEC1AA004}" dt="2025-03-06T09:12:58.298" v="536" actId="2696"/>
        <pc:sldMkLst>
          <pc:docMk/>
          <pc:sldMk cId="50554013" sldId="296"/>
        </pc:sldMkLst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5" creationId="{FCDD2076-E366-CBE7-A320-76F881B0F6E3}"/>
          </ac:spMkLst>
        </pc:spChg>
        <pc:spChg chg="mod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7" creationId="{1596433B-1337-8AD3-D57E-8E10766E405E}"/>
          </ac:spMkLst>
        </pc:spChg>
        <pc:spChg chg="mod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8" creationId="{29D888BA-5092-51CD-6AB3-F9C229F2FD50}"/>
          </ac:spMkLst>
        </pc:spChg>
        <pc:spChg chg="mod">
          <ac:chgData name="ieva baltusyte" userId="c73ee685cf225dcc" providerId="LiveId" clId="{83AA0816-119E-428C-B4F5-4CABEC1AA004}" dt="2025-03-06T09:05:30.354" v="405" actId="1076"/>
          <ac:spMkLst>
            <pc:docMk/>
            <pc:sldMk cId="50554013" sldId="296"/>
            <ac:spMk id="17" creationId="{F854BD49-9A98-48EF-E550-77C4E3A92B02}"/>
          </ac:spMkLst>
        </pc:spChg>
        <pc:spChg chg="mod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24" creationId="{961A4530-1133-5265-A685-EF913F913F3B}"/>
          </ac:spMkLst>
        </pc:spChg>
        <pc:spChg chg="mod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26" creationId="{E7FA4A4C-290B-A152-924B-EA311472847C}"/>
          </ac:spMkLst>
        </pc:spChg>
        <pc:spChg chg="mod">
          <ac:chgData name="ieva baltusyte" userId="c73ee685cf225dcc" providerId="LiveId" clId="{83AA0816-119E-428C-B4F5-4CABEC1AA004}" dt="2025-03-06T09:05:33.984" v="406" actId="1076"/>
          <ac:spMkLst>
            <pc:docMk/>
            <pc:sldMk cId="50554013" sldId="296"/>
            <ac:spMk id="36" creationId="{B9405059-D94B-0DC5-E8BA-3BFE419F2526}"/>
          </ac:spMkLst>
        </pc:spChg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49" creationId="{0B679591-4E6A-B8A0-4B70-35524E692058}"/>
          </ac:spMkLst>
        </pc:spChg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50" creationId="{D1E4B2F6-7D0E-9D41-D7DF-0A8633FE4BF8}"/>
          </ac:spMkLst>
        </pc:spChg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51" creationId="{B6F6644A-C2A2-B982-995D-D5501293A142}"/>
          </ac:spMkLst>
        </pc:spChg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54" creationId="{B38E9884-BEC3-B1B3-9FCE-0E3436CC033B}"/>
          </ac:spMkLst>
        </pc:spChg>
        <pc:spChg chg="mod topLvl">
          <ac:chgData name="ieva baltusyte" userId="c73ee685cf225dcc" providerId="LiveId" clId="{83AA0816-119E-428C-B4F5-4CABEC1AA004}" dt="2025-03-06T09:05:27.863" v="404" actId="165"/>
          <ac:spMkLst>
            <pc:docMk/>
            <pc:sldMk cId="50554013" sldId="296"/>
            <ac:spMk id="58" creationId="{A155A22C-FB5F-908D-7C29-7A46D88F519D}"/>
          </ac:spMkLst>
        </pc:spChg>
        <pc:grpChg chg="mod">
          <ac:chgData name="ieva baltusyte" userId="c73ee685cf225dcc" providerId="LiveId" clId="{83AA0816-119E-428C-B4F5-4CABEC1AA004}" dt="2025-03-06T09:05:18.766" v="403" actId="1076"/>
          <ac:grpSpMkLst>
            <pc:docMk/>
            <pc:sldMk cId="50554013" sldId="296"/>
            <ac:grpSpMk id="14" creationId="{9332E0F7-826F-A34A-114F-E51FDA50EC8A}"/>
          </ac:grpSpMkLst>
        </pc:grpChg>
        <pc:grpChg chg="del mod">
          <ac:chgData name="ieva baltusyte" userId="c73ee685cf225dcc" providerId="LiveId" clId="{83AA0816-119E-428C-B4F5-4CABEC1AA004}" dt="2025-03-06T09:05:44.529" v="408" actId="21"/>
          <ac:grpSpMkLst>
            <pc:docMk/>
            <pc:sldMk cId="50554013" sldId="296"/>
            <ac:grpSpMk id="18" creationId="{A0F06B39-4C9D-CDD4-E57D-4F5E44205A36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24:06" idx="1">
    <p:pos x="5614" y="509"/>
    <p:text>on en parle pas vraiment du volet virus 
j enleverai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24:06Z;4;38;{F688BB0B-D829-3D7E-CC7E-0604E08F731B};" providerId="AD"/>
      </p:ext>
    </p:extLst>
  </p:cm>
  <p:cm authorId="1" dt="2025-03-03T15:24:49" idx="2">
    <p:pos x="7321" y="1697"/>
    <p:text>tu veux pas plutot un culicoides européen 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24:49Z;4;38;{C00EE281-B99D-11BE-5813-62F65DDFA61F};" providerId="AD"/>
      </p:ext>
    </p:extLst>
  </p:cm>
  <p:cm authorId="2" dt="2025-03-04T09:38:46" idx="1">
    <p:pos x="7697" y="4040"/>
    <p:text>je propose de simplifier toutes tes refs pour alléger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38:46Z;4;38;{00A60084-00AD-442A-B9B3-00B5001600F4};" providerId="AD"/>
      </p:ext>
    </p:extLst>
  </p:cm>
  <p:cm authorId="2" dt="2025-03-04T12:01:37" idx="2">
    <p:pos x="10" y="10"/>
    <p:text>commentaires généraux: 1-très beau diaporama, bravo! 2- j'ai peur que tu ne tiennes pas les 30 minutes car c'est dense 3-Si tu vois que c'est trop long quand tu répètes, c'est au début qu'il faut raccourcir. Le public va etre en attente des résultats, qui arrivent à la dia 18, c'est un peu tard. Et il ne faudrait pas speeder sur les résultats car c'est la section qui va les intersser le plus. A mon avis tu peux aller plus vite sur la présentation des 2 stages car c'est en cours et on n'a pas encore de résultats à montrer  4- il manque qqs messages clefs à la fin 5-faudra bien insister sur les messages à retenir dans la conclusion (si tu n'as qu'une phrase pour dire ce que ton travail montre, tu dirais.... Si tu as droit à 2 phrases, tu dirais...)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1:01:37Z;4;38;{00A500C7-0061-4A5D-8A38-00010043004B};" providerId="AD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14:50" idx="24">
    <p:pos x="1412" y="375"/>
    <p:text>Dynamique mensuelle des Culicoides par espèce.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14:50Z;4;38;{005000CF-00B4-475C-9B0A-00D400A10027};" providerId="AD"/>
      </p:ext>
    </p:extLst>
  </p:cm>
  <p:cm authorId="2" dt="2025-03-04T11:15:23" idx="25">
    <p:pos x="4164" y="3517"/>
    <p:text>pas compris les ronds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15:23Z;4;38;{00010099-0070-4606-BA25-005E0052005A};" providerId="AD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33:47" idx="4">
    <p:pos x="0" y="0"/>
    <p:text>j ai une photo de piège plus jolie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33:47Z;4;38;{E8A01DA7-35C4-AFF1-AF00-6891FFDC21FB};" providerId="AD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34:36" idx="5">
    <p:pos x="0" y="0"/>
    <p:text>mettre en francais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34:36Z;4;38;{E5DF8B7D-30D5-8B24-F13B-77A70DD18524};" providerId="AD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42:26" idx="6">
    <p:pos x="0" y="0"/>
    <p:text>besoin d un peu d explication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42:26Z;4;38;{F90C6C3E-85C7-1AD0-35AD-D25FE00B9A68};" providerId="AD"/>
      </p:ext>
    </p:extLst>
  </p:cm>
  <p:cm authorId="2" dt="2025-03-04T11:19:54" idx="27">
    <p:pos x="4432" y="406"/>
    <p:text>espèce(s)?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19:54Z;4;38;{00B10017-00F7-490B-A660-002600C60009};" providerId="AD"/>
      </p:ext>
    </p:extLst>
  </p:cm>
  <p:cm authorId="2" dt="2025-03-04T11:36:34" idx="28">
    <p:pos x="4432" y="3488"/>
    <p:text>à un moment tu as choisi de ne faire un focus que sur obs/scot et tu le dis à l'oral?</p:text>
    <p:extLst>
      <p:ext uri="{C676402C-5697-4E1C-873F-D02D1690AC5C}">
        <p15:threadingInfo xmlns:p15="http://schemas.microsoft.com/office/powerpoint/2012/main" timeZoneBias="-60">
          <p15:parentCm authorId="2" idx="27"/>
        </p15:threadingInfo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6:34Z;4;38;{00300038-003E-40EE-974B-0026007400E0};" providerId="AD"/>
      </p:ext>
    </p:extLst>
  </p:cm>
  <p:cm authorId="2" dt="2025-03-04T11:20:28" idx="29">
    <p:pos x="2442" y="2096"/>
    <p:text>on ne voit pas sur la figure : rajouter une ligne verticale et une date?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0:28Z;4;38;{00F80092-0080-477C-8373-001700C800B8};" providerId="AD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23:49" idx="30">
    <p:pos x="4157" y="1303"/>
    <p:text>c'est les données d'un piège donné?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3:49Z;4;38;{003D002E-00FC-40E2-9210-002D002E0081};" providerId="AD"/>
      </p:ext>
    </p:extLst>
  </p:cm>
  <p:cm authorId="2" dt="2025-03-04T11:24:28" idx="31">
    <p:pos x="7260" y="2692"/>
    <p:text>il n'y a pas de vrais negs?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4:28Z;4;38;{008F0057-00B6-4DFC-94E3-001D008C004F};" providerId="AD"/>
      </p:ext>
    </p:extLst>
  </p:cm>
  <p:cm authorId="2" dt="2025-03-04T11:25:53" idx="32">
    <p:pos x="7260" y="5773"/>
    <p:text>pas de piégeage cette année là (ou pas de culi obs/scot??) mettre une barre diagonale sur l'année ou un gris plus foncé pour le signaler</p:text>
    <p:extLst>
      <p:ext uri="{C676402C-5697-4E1C-873F-D02D1690AC5C}">
        <p15:threadingInfo xmlns:p15="http://schemas.microsoft.com/office/powerpoint/2012/main" timeZoneBias="-60">
          <p15:parentCm authorId="2" idx="31"/>
        </p15:threadingInfo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5:53Z;4;38;{00D400F8-0014-47BB-B738-00F4006F0088};" providerId="AD"/>
      </p:ext>
    </p:extLst>
  </p:cm>
  <p:cm authorId="2" dt="2025-03-04T11:24:45" idx="33">
    <p:pos x="5095" y="2606"/>
    <p:text>autre piège?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4:45Z;4;38;{00FE0060-0019-4B7D-BEE0-00BF009D007C};" providerId="AD"/>
      </p:ext>
    </p:extLst>
  </p:cm>
  <p:cm authorId="2" dt="2025-03-04T11:24:59" idx="34">
    <p:pos x="5517" y="1761"/>
    <p:text/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4:59Z;4;38;{00D80067-000A-4E89-ADC9-00DC008D0048};" providerId="AD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27:03" idx="35">
    <p:pos x="4375" y="3460"/>
    <p:text>peu d'individus simulés? je ne comprends pas... FP: le modèle prédit plus d'individus qu'observé. Ce que tu veux dire qu'on en prédit plus mais le delta représente un faible nombre d'individus?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7:03Z;4;38;{005900C0-007E-4F3E-A753-001400890089};" providerId="AD"/>
      </p:ext>
    </p:extLst>
  </p:cm>
  <p:cm authorId="2" dt="2025-03-04T11:28:29" idx="36">
    <p:pos x="6365" y="1309"/>
    <p:text>le fait que le nb de FP diminue avec les années doit susciter notre réflexion : est-ce que notre modèle est un peu faux sur les conditions optimales pour obs/scot ? En 2009 il a fait quelle température? En 2010 et 2012 le modèle est bon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28:29Z;4;38;{007F00F1-00C9-4659-AC02-00CC000B009A};" providerId="AD"/>
      </p:ext>
    </p:extLst>
  </p:cm>
  <p:cm authorId="2" dt="2025-03-04T11:31:58" idx="37">
    <p:pos x="5456" y="1604"/>
    <p:text>année blanche : pas de piégeage?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1:58Z;4;38;{003600A1-0037-48C1-AF83-00DF002200FC};" providerId="AD"/>
      </p:ext>
    </p:extLst>
  </p:cm>
  <p:cm authorId="2" dt="2025-03-04T11:55:37" idx="38">
    <p:pos x="4698" y="166"/>
    <p:text>remplacer ++ par surtout?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5:37Z;4;38;{00320055-0012-49A9-BD4D-0056000600A2};" providerId="AD"/>
      </p:ext>
    </p:extLst>
  </p:cm>
  <p:cm authorId="2" dt="2025-03-04T11:55:54" idx="39">
    <p:pos x="4339" y="166"/>
    <p:text>mieux mettre en valeur le message clef de la dia (couleur, gras, flèche...)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5:54Z;4;38;{00820032-00DA-43E7-A96B-001A0069009B};" providerId="AD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33:12" idx="40">
    <p:pos x="6813" y="2000"/>
    <p:text>observée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3:12Z;4;38;{003A0081-00D7-43EA-97F7-0066000700C0};" providerId="AD"/>
      </p:ext>
    </p:extLst>
  </p:cm>
  <p:cm authorId="2" dt="2025-03-04T11:33:25" idx="41">
    <p:pos x="6634" y="2250"/>
    <p:text>prédit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3:25Z;4;38;{000B00E6-0079-4CA7-81A5-00A6002400EF};" providerId="AD"/>
      </p:ext>
    </p:extLst>
  </p:cm>
  <p:cm authorId="2" dt="2025-03-04T11:33:46" idx="42">
    <p:pos x="5994" y="138"/>
    <p:text>de combien de jours?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3:46Z;4;38;{008A0002-008A-4258-AA72-00B20066007A};" providerId="AD"/>
      </p:ext>
    </p:extLst>
  </p:cm>
  <p:cm authorId="2" dt="2025-03-04T11:34:00" idx="43">
    <p:pos x="5964" y="634"/>
    <p:text>idem, de combien de jours?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4:00Z;4;38;{00F9006E-0013-4E39-AE2B-003500D90009};" providerId="AD"/>
      </p:ext>
    </p:extLst>
  </p:cm>
  <p:cm authorId="2" dt="2025-03-04T11:34:16" idx="44">
    <p:pos x="6463" y="2470"/>
    <p:text>prédit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4:16Z;4;38;{009B003F-0093-43AC-AFFD-001200D5001A};" providerId="AD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52:06" idx="7">
    <p:pos x="0" y="0"/>
    <p:text>il faudrait en amont présenter le seuil reglementaire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52:06Z;4;38;{F98B2B91-2376-084B-8961-AA3745556AB2};" providerId="AD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37:05" idx="45">
    <p:pos x="7088" y="1802"/>
    <p:text>+15 = on sous-estime le début de l'activité ou l'inverse?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37:05Z;4;38;{00060020-004C-4869-92F1-001800D20093};" providerId="AD"/>
      </p:ext>
    </p:extLst>
  </p:cm>
  <p:cm authorId="2" dt="2025-03-04T11:40:11" idx="46">
    <p:pos x="7088" y="4883"/>
    <p:text>on a du bleu à l'ouest, bretagne et quart sud ouest et du rouge surtout 2022-23 dans le nord et centre/nord</p:text>
    <p:extLst>
      <p:ext uri="{C676402C-5697-4E1C-873F-D02D1690AC5C}">
        <p15:threadingInfo xmlns:p15="http://schemas.microsoft.com/office/powerpoint/2012/main" timeZoneBias="-60">
          <p15:parentCm authorId="2" idx="45"/>
        </p15:threadingInfo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40:11Z;4;38;{0005005A-00E0-47DE-999E-00A500680019};" providerId="AD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1:42:57" idx="47">
    <p:pos x="5386" y="1796"/>
    <p:text>par rapport à quoi? à la durée moyenne? ou prédit observé? Si c'est par rapport à la durée moyenne, c'est un résultat super clair!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42:57Z;4;38;{00D9006A-00B4-4F5E-9D59-00CE00E500B7};" providerId="AD"/>
      </p:ext>
    </p:extLst>
  </p:cm>
  <p:cm authorId="2" dt="2025-03-04T11:54:11" idx="48">
    <p:pos x="7610" y="344"/>
    <p:text>message à mettre en gras? ou couleur? ou à droite de la figure (pour mieux le voir)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4:11Z;4;38;{00B000FD-004D-40A6-B885-004B001C001B};" providerId="AD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09:39:56" idx="3">
    <p:pos x="877" y="3648"/>
    <p:text>journal? simplifier en enlevant coauteurs et titre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39:56Z;4;38;{00A4001D-00A1-4ACE-9C2B-001800610015};" providerId="AD"/>
      </p:ext>
    </p:extLst>
  </p:cm>
  <p:cm authorId="2" dt="2025-03-04T09:41:51" idx="4">
    <p:pos x="1011" y="2618"/>
    <p:text>je dirai dans le secteur vétérinaire: plusieurs virus d'importance majeure, donc FCO (choisir une abréviation, a priori FCO vu les dia suivantes) et MHE, et pour chaque virus, présence de nombreux sérotypes (complexifiant la vaccination)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41:51Z;4;38;{00810025-00A1-41A5-AAE3-006100C80044};" providerId="AD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6:07:14" idx="8">
    <p:pos x="2847" y="1210"/>
    <p:text>le graphe c est de l'abondance par de l activité 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5:07:14Z;4;38;{6BD24E30-17DC-87A5-A290-3BB4E7AD352D};" providerId="AD"/>
      </p:ext>
    </p:extLst>
  </p:cm>
  <p:cm authorId="1" dt="2025-03-03T16:08:22" idx="9">
    <p:pos x="8469" y="2015"/>
    <p:text>peut etre reprendre la meme légende  que précedemment 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5:08:22Z;4;38;{B0F7384D-6B99-0237-96C1-E210D47A8E90};" providerId="AD"/>
      </p:ext>
    </p:extLst>
  </p:cm>
  <p:cm authorId="2" dt="2025-03-04T11:51:23" idx="49">
    <p:pos x="7626" y="2020"/>
    <p:text>ca dépasse...?? pourquoi elle est en double?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1:23Z;4;38;{00F700B9-00F9-4B03-9AD6-00D6007E00BB};" providerId="AD"/>
      </p:ext>
    </p:extLst>
  </p:cm>
  <p:cm authorId="2" dt="2025-03-04T11:52:18" idx="50">
    <p:pos x="3626" y="3786"/>
    <p:text>message clef? quart sud ouest (et bretagne) bouge peu avec abondance élevée, mais variations annuelles avec 2023 année exceptionnelle?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2:18Z;4;38;{006600E0-002C-4D1B-B3CA-00A7006E000F};" providerId="AD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6:08:53" idx="10">
    <p:pos x="3020" y="1210"/>
    <p:text>idem c ets l abondance 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5:08:53Z;4;38;{73C82DA6-1E77-B2A5-78AC-CBA4B39BB896};" providerId="AD"/>
      </p:ext>
    </p:extLst>
  </p:cm>
  <p:cm authorId="2" dt="2025-03-04T11:59:51" idx="51">
    <p:pos x="4164" y="714"/>
    <p:text>rajouter une autre boite jaune par exemple ou une étoile les années d'introduction d'un virus.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0:59:51Z;4;38;{00C400BE-00B4-4BC8-B7EC-00C300FE00E6};" providerId="AD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09:43:20" idx="5">
    <p:pos x="2627" y="1206"/>
    <p:text>titres trop petits illisibles. A mon avis le titre du dessus en moutarde suffit, en ajoutant BTV (ou FCO) 8 à gauche en gros et BTV (FCO) 3 à droite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43:20Z;4;38;{00600058-009F-4345-90FC-003100320026};" providerId="AD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09:55:24" idx="6">
    <p:pos x="6020" y="848"/>
    <p:text>J'ai pas compris à quoi correspondaient ces cercles de couleurs et de taille différente?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55:24Z;4;38;{00ED00DE-0060-4F77-887E-00D6007F0032};" providerId="AD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09:58:45" idx="7">
    <p:pos x="5405" y="3364"/>
    <p:text>simplifier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58:45Z;4;38;{00C30022-0085-403A-AC10-002E00840096};" providerId="AD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09:59:24" idx="8">
    <p:pos x="7251" y="256"/>
    <p:text>plus lisible si cycle gonotrophique, taux de transmission etc sont sur une seule ligne, surtout que tu as la place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8:59:24Z;4;38;{007700CD-00A7-4BD5-8EDD-0005009D00D6};" providerId="AD"/>
      </p:ext>
    </p:extLst>
  </p:cm>
  <p:cm authorId="2" dt="2025-03-04T10:02:09" idx="9">
    <p:pos x="599" y="3108"/>
    <p:text>rajouter une boite jaune sur la figure centrale Pr-Nu-Pa-Ic et  mettre la photopériode dans une autre couleur (sinon on a l'impression que les vecteurs c'est juste w)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02:09Z;4;38;{00D10089-006C-4D36-81F7-0017002400AD};" providerId="AD"/>
      </p:ext>
    </p:extLst>
  </p:cm>
  <p:cm authorId="2" dt="2025-03-04T10:04:53" idx="10">
    <p:pos x="5471" y="2060"/>
    <p:text>C'est quoi Ic? les nullipares prennent un repas de sang (s'infectent), pondent, puis prennent d'autres repas de sang (qui permet la transmission si l'EIP est écoulée): pourquoi il n'y a pas de fleche pour quand les vecteurs prennent leur premier repas de sang?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04:53Z;4;38;{0063003F-00DD-457D-8873-00AB00A300D6};" providerId="AD"/>
      </p:ext>
    </p:extLst>
  </p:cm>
  <p:cm authorId="2" dt="2025-03-04T10:05:19" idx="11">
    <p:pos x="4727" y="822"/>
    <p:text>un peu  petit et on ne sait pas ce que c'est. Mettre "Infecté (ovin)" ou Inf (ov), Susc (ov), Vacc (ov)...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05:19Z;4;38;{008C0068-0061-49B6-8050-00A2000200DC};" providerId="AD"/>
      </p:ext>
    </p:extLst>
  </p:cm>
  <p:cm authorId="2" dt="2025-03-04T10:35:45" idx="12">
    <p:pos x="3242" y="2020"/>
    <p:text>on utilise plus souvent juvenile Juv comme abréviation (pour ici c'est ok, mais de façon plus standard)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35:45Z;4;38;{00C1004A-00F1-4514-9D49-0024006D00FE};" providerId="AD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0:38:07" idx="13">
    <p:pos x="3737" y="1326"/>
    <p:text>Dynamique des Culicoides en France 2009-13 modélisée vs observée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38:07Z;4;38;{00B500BB-00A3-4EFE-976A-0064006A0074};" providerId="AD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3-04T10:41:21" idx="14">
    <p:pos x="6351" y="1444"/>
    <p:text>titre de la carte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1:21Z;4;38;{00300071-00F6-4D42-8DF4-002F00E1006F};" providerId="AD"/>
      </p:ext>
    </p:extLst>
  </p:cm>
  <p:cm authorId="2" dt="2025-03-04T10:41:37" idx="15">
    <p:pos x="6506" y="2096"/>
    <p:text>titre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1:37Z;4;38;{00330089-00F8-4878-AE48-00A800410099};" providerId="AD"/>
      </p:ext>
    </p:extLst>
  </p:cm>
  <p:cm authorId="2" dt="2025-03-04T10:41:45" idx="16">
    <p:pos x="6768" y="2935"/>
    <p:text>titre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1:45Z;4;38;{00680070-00E2-4059-BF2E-002900600076};" providerId="AD"/>
      </p:ext>
    </p:extLst>
  </p:cm>
  <p:cm authorId="2" dt="2025-03-04T10:54:33" idx="17">
    <p:pos x="1399" y="304"/>
    <p:text>revoir le titre de la diapo? toutes les cartes ne sont pas des cartes d'abondance de culicoides.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54:33Z;4;38;{00B300D2-0083-4244-A2E3-00A200180050};" providerId="AD"/>
      </p:ext>
    </p:extLst>
  </p:cm>
  <p:cm authorId="2" dt="2025-03-04T12:14:03" idx="18">
    <p:pos x="5783" y="592"/>
    <p:text>Si besoin de raccourcir, enlever ce tiers droit de diapo?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11:14:03Z;4;38;{009000D7-00F1-45F7-AF3D-008000010064};" providerId="AD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3-03T15:32:35" idx="3">
    <p:pos x="0" y="0"/>
    <p:text>quelles diff entre palearctique et eurosiberiennes 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6;garros;1;13;Claire Garros;2;1;0;3;20;2025-03-03T14:32:35Z;4;38;{FCCC3CB1-BEF0-FBD0-CC43-BD3CB610E581};" providerId="AD"/>
      </p:ext>
    </p:extLst>
  </p:cm>
  <p:cm authorId="2" dt="2025-03-04T10:42:48" idx="19">
    <p:pos x="4080" y="586"/>
    <p:text>code couleur?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2:48Z;4;38;{002700E6-008D-4B28-BD33-002500C700A3};" providerId="AD"/>
      </p:ext>
    </p:extLst>
  </p:cm>
  <p:cm authorId="2" dt="2025-03-04T10:43:08" idx="20">
    <p:pos x="4144" y="2186"/>
    <p:text>mediterranée jaune sur la carte... ici gris bleu??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3:08Z;4;38;{001100D1-0045-4FFC-80DC-00FA000A00FB};" providerId="AD"/>
      </p:ext>
    </p:extLst>
  </p:cm>
  <p:cm authorId="2" dt="2025-03-04T10:48:26" idx="21">
    <p:pos x="3172" y="3888"/>
    <p:text>remplacer les 3 ronds de couleur par l'échelle d'abondance en vertical, avec forte-rouge en haut et faible-vert en bas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8:26Z;4;38;{00CE0018-007A-498A-9971-005D00E900A6};" providerId="AD"/>
      </p:ext>
    </p:extLst>
  </p:cm>
  <p:cm authorId="2" dt="2025-03-04T10:49:30" idx="22">
    <p:pos x="3185" y="273"/>
    <p:text>Titre: Distribution observée des Culicoides en France 2009-12?( ici ce sont les données observées / données de surveillance, le préciser)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49:30Z;4;38;{00BE0069-00B4-461B-820F-008F007A0042};" providerId="AD"/>
      </p:ext>
    </p:extLst>
  </p:cm>
  <p:cm authorId="2" dt="2025-03-04T10:52:18" idx="23">
    <p:pos x="7581" y="3319"/>
    <p:text>c'est pas les memes échelles pour toutes les espèces?</p:text>
    <p:extLst>
      <p:ext uri="{C676402C-5697-4E1C-873F-D02D1690AC5C}">
        <p15:threadingInfo xmlns:p15="http://schemas.microsoft.com/office/powerpoint/2012/main" timeZoneBias="-60"/>
      </p:ext>
      <p:ext uri="{19B8F6BF-5375-455C-9EA6-DF929625EA0E}">
        <p15:presenceInfo xmlns:p15="http://schemas.microsoft.com/office/powerpoint/2012/main" xmlns:w="http://schemas.openxmlformats.org/wordprocessingml/2006/main" xmlns:m="http://schemas.openxmlformats.org/officeDocument/2006/math" xmlns="" userId="teamlab_data:0;1;2;1;11;Hélène GUIS;2;1;0;3;20;2025-03-04T09:52:18Z;4;38;{001700CB-00FF-411C-BFEC-0018008E007C};" providerId="AD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E947702-1F3C-45EA-9B86-723CA25132BB}" type="datetimeFigureOut">
              <a:rPr lang="fr-FR"/>
              <a:t>06/03/2025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E29EB11-C563-470C-B75E-ADDB5E1D46E6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591B2A-438B-C12C-A5EB-20513275B1BE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A65C268-A5E8-CC49-D91D-B027E3183DB2}" type="slidenum">
              <a:rPr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B837C8-6A43-AF5C-2FB7-1E9EAC20B5D9}" type="slidenum">
              <a:rPr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A3C01A-2683-3E26-37B6-EB74BD2FDFD5}" type="slidenum">
              <a:rPr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6400A2-9ACF-D740-370E-F45EC2106CA9}" type="slidenum">
              <a:rPr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Sans dispersion</a:t>
            </a:r>
            <a:endParaRPr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EE29EB11-C563-470C-B75E-ADDB5E1D46E6}" type="slidenum">
              <a:rPr lang="fr-FR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F21D21-3C57-FDF5-E24C-D1DD5011B848}" type="slidenum">
              <a:rPr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0AA52F-E81C-1E8B-1EC6-4E860EC7F506}" type="slidenum">
              <a:rPr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999A54E-C90A-02D9-3DAC-C44389046DB8}" type="slidenum">
              <a:rPr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ED7180-60CF-1878-8425-2BB9E725E1C1}" type="slidenum">
              <a:rPr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C997D6-C415-8819-4ED6-9CACF92C6075}" type="slidenum">
              <a:rPr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E6A5BC-0FFE-680C-EAFA-51078AAE695B}" type="slidenum">
              <a:rPr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4E221E8-6E30-C559-EB7C-04A1EB26F409}" type="slidenum">
              <a:rPr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8658DD-9B44-6BA3-DE3E-E532816F4606}" type="slidenum">
              <a:rPr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0D0E8E-F41D-CABE-7BB2-90D56A2B5BEF}" type="slidenum">
              <a:rPr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114B678-E1BB-2435-35D5-6C0F7F7B6065}" type="slidenum">
              <a:rPr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8DDFE64-EA9F-FF11-16B9-9F852E12AEC0}" type="slidenum">
              <a:rPr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002D33-3B30-90C6-AD9E-5414F1FB7C49}" type="slidenum">
              <a:rPr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EC96DF-B234-67A2-B13D-6D7C04B74175}" type="slidenum">
              <a:rPr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680DDF0-1266-BD6C-5F31-39A75A7C8193}" type="slidenum">
              <a:rPr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2CEA08-33E8-8757-A017-9EF03085F70C}" type="slidenum">
              <a:rPr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B05334-496C-5666-828C-CE860DAC7C31}" type="slidenum">
              <a:rPr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80A8E7-0861-9B4F-A30D-4939981E03D1}" type="slidenum">
              <a:rPr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F9F4A0-D987-5940-66B1-E01786B04365}" type="slidenum">
              <a:rPr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3DC3AE-843D-B1DF-3F46-FBC72662F545}" type="slidenum">
              <a:rPr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8D30D1-A73C-CEEF-807A-5D954881D384}" type="slidenum">
              <a:rPr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A478B6-3B69-A319-564C-682AEACAA367}" type="slidenum">
              <a:rPr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1FEA5B-4361-6840-5400-98009D80A1A8}" type="slidenum">
              <a:rPr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1858B4-9D5F-6835-DA55-E908A6E08A90}" type="slidenum">
              <a:rPr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E4B54D-FAFE-DC00-EA58-2860917B8BBD}" type="slidenum">
              <a:rPr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26B571-F173-1111-5AE8-C9E5D7264995}" type="slidenum">
              <a:rPr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3119FB-B49C-A6D2-4FA5-F045757281E2}" type="slidenum">
              <a:rPr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329B6C9-DD8B-1FF9-8571-483EDD770EFE}" type="slidenum">
              <a:rPr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443AEA-96ED-67A8-E28F-C0E3C142D640}" type="slidenum">
              <a:rPr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0CE25A-FED5-C1B7-25B6-39E7BCA36AF6}" type="slidenum">
              <a:rPr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7CC714-72DA-149C-76FB-C3C2350B03A8}" type="slidenum">
              <a:rPr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AEC6C6-4A93-5AF4-DC9D-558DEA832D4B}" type="slidenum">
              <a:rPr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DF199C-B843-304F-1E83-DC3D4538EF27}" type="slidenum">
              <a:rPr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0B453D-9855-AC7A-3736-09F4A63C3B6C}" type="slidenum">
              <a:rPr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410A059-BBB7-025F-631D-CBADDD6E5765}" type="slidenum">
              <a:rPr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 lang="fr-FR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Intestazione sezio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 lang="fr-FR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Fare clic per modificare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 lang="fr-FR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3FDEF1B4-D57B-4661-B330-BA38584E4101}" type="datetimeFigureOut">
              <a:rPr lang="fr-FR"/>
              <a:t>06/03/2025</a:t>
            </a:fld>
            <a:endParaRPr lang="fr-FR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05A7F93-4C22-4523-9D12-2752B1023C04}" type="slidenum">
              <a:rPr lang="fr-FR"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Relationship Id="rId9" Type="http://schemas.openxmlformats.org/officeDocument/2006/relationships/comments" Target="../comments/commen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9.xml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18.png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33.em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4.png"/><Relationship Id="rId21" Type="http://schemas.openxmlformats.org/officeDocument/2006/relationships/comments" Target="../comments/comment11.xml"/><Relationship Id="rId7" Type="http://schemas.openxmlformats.org/officeDocument/2006/relationships/image" Target="../media/image36.png"/><Relationship Id="rId12" Type="http://schemas.openxmlformats.org/officeDocument/2006/relationships/image" Target="../media/image41.jp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5.pn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9.jp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38.jp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51.jpg"/><Relationship Id="rId3" Type="http://schemas.openxmlformats.org/officeDocument/2006/relationships/image" Target="../media/image50.jpg"/><Relationship Id="rId7" Type="http://schemas.openxmlformats.org/officeDocument/2006/relationships/image" Target="../media/image36.png"/><Relationship Id="rId12" Type="http://schemas.openxmlformats.org/officeDocument/2006/relationships/image" Target="../media/image41.jpg"/><Relationship Id="rId17" Type="http://schemas.openxmlformats.org/officeDocument/2006/relationships/image" Target="../media/image4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9.jpg"/><Relationship Id="rId15" Type="http://schemas.openxmlformats.org/officeDocument/2006/relationships/image" Target="../media/image44.jp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jp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51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comments" Target="../comments/comment12.xml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5.png"/><Relationship Id="rId19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3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comments" Target="../comments/comment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33.emf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9.emf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6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7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9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0.xml"/><Relationship Id="rId3" Type="http://schemas.openxmlformats.org/officeDocument/2006/relationships/image" Target="../media/image8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1.xml"/><Relationship Id="rId5" Type="http://schemas.openxmlformats.org/officeDocument/2006/relationships/image" Target="../media/image18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33.emf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79.emf"/><Relationship Id="rId4" Type="http://schemas.openxmlformats.org/officeDocument/2006/relationships/image" Target="../media/image3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 bwMode="auto">
          <a:xfrm rot="16199998">
            <a:off x="5435673" y="-4348750"/>
            <a:ext cx="1320650" cy="12192003"/>
          </a:xfrm>
          <a:prstGeom prst="rect">
            <a:avLst/>
          </a:prstGeom>
          <a:gradFill>
            <a:gsLst>
              <a:gs pos="0">
                <a:srgbClr val="D9D9D9"/>
              </a:gs>
              <a:gs pos="56000">
                <a:srgbClr val="D9D9D9"/>
              </a:gs>
              <a:gs pos="83000">
                <a:srgbClr val="FFC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352914" y="808650"/>
            <a:ext cx="8566799" cy="140186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fr-FR" sz="3200"/>
              <a:t>La dynamique spatiale des populations de </a:t>
            </a:r>
            <a:r>
              <a:rPr lang="fr-FR" sz="3200" i="1"/>
              <a:t>Culicoides</a:t>
            </a:r>
            <a:r>
              <a:rPr lang="fr-FR" sz="3200"/>
              <a:t> et orbiviroses vétérinaires en France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435030" y="3459196"/>
            <a:ext cx="9728142" cy="1920341"/>
          </a:xfrm>
        </p:spPr>
        <p:txBody>
          <a:bodyPr>
            <a:normAutofit fontScale="92500"/>
          </a:bodyPr>
          <a:lstStyle/>
          <a:p>
            <a:pPr algn="l">
              <a:defRPr/>
            </a:pPr>
            <a:r>
              <a:rPr lang="en-US" sz="2000"/>
              <a:t>Pachka Hammami (Université de Montpellier, CIRAD) </a:t>
            </a:r>
            <a:br>
              <a:rPr lang="en-US" sz="2000"/>
            </a:br>
            <a:r>
              <a:rPr lang="en-US" sz="2000"/>
              <a:t>Maude Fench (Université de Montpellier, CIRAD)</a:t>
            </a:r>
            <a:br>
              <a:rPr lang="en-US" sz="2000"/>
            </a:br>
            <a:r>
              <a:rPr lang="en-US" sz="2000"/>
              <a:t>Ieva Baltusyte (Université de Montpellier, IRD) </a:t>
            </a:r>
            <a:endParaRPr/>
          </a:p>
          <a:p>
            <a:pPr algn="l">
              <a:defRPr/>
            </a:pPr>
            <a:endParaRPr lang="en-US" sz="2000">
              <a:solidFill>
                <a:schemeClr val="bg2">
                  <a:lumMod val="75000"/>
                </a:schemeClr>
              </a:solidFill>
            </a:endParaRPr>
          </a:p>
          <a:p>
            <a:pPr algn="l">
              <a:defRPr/>
            </a:pPr>
            <a:r>
              <a:rPr lang="en-US" sz="2000">
                <a:solidFill>
                  <a:schemeClr val="bg2">
                    <a:lumMod val="75000"/>
                  </a:schemeClr>
                </a:solidFill>
              </a:rPr>
              <a:t>Andrea Radici (Université de Montpellier, IRD), Paul Taconet (IRD), Claire Garros (CIRAD), Hélène Guis (CIRAD), Florence Fournet (IRD), Didier Fontenille (IRD), Cyril Caminade (ICTP)</a:t>
            </a:r>
            <a:endParaRPr/>
          </a:p>
        </p:txBody>
      </p:sp>
      <p:sp>
        <p:nvSpPr>
          <p:cNvPr id="4" name="Rettangolo 3"/>
          <p:cNvSpPr/>
          <p:nvPr/>
        </p:nvSpPr>
        <p:spPr bwMode="auto">
          <a:xfrm rot="5400000">
            <a:off x="5672338" y="-186693"/>
            <a:ext cx="847319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09504" y="5564491"/>
            <a:ext cx="1898049" cy="695325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644877" y="5638374"/>
            <a:ext cx="3195484" cy="547559"/>
          </a:xfrm>
          <a:prstGeom prst="rect">
            <a:avLst/>
          </a:prstGeom>
          <a:noFill/>
        </p:spPr>
      </p:pic>
      <p:pic>
        <p:nvPicPr>
          <p:cNvPr id="7" name="Picture 8" descr="Immagine che contiene Elementi grafici, grafica, Policromia, Carattere&#10;&#10;Descrizione generata automaticamente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6209733" y="5412496"/>
            <a:ext cx="1887594" cy="999314"/>
          </a:xfrm>
          <a:prstGeom prst="rect">
            <a:avLst/>
          </a:prstGeom>
          <a:noFill/>
        </p:spPr>
      </p:pic>
      <p:pic>
        <p:nvPicPr>
          <p:cNvPr id="8" name="Picture 10" descr="Immagine che contiene Carattere, Elementi grafici, testo, logo&#10;&#10;Descrizione generata automaticamente"/>
          <p:cNvPicPr>
            <a:picLocks noChangeAspect="1" noChangeArrowheads="1"/>
          </p:cNvPicPr>
          <p:nvPr/>
        </p:nvPicPr>
        <p:blipFill>
          <a:blip r:embed="rId6"/>
          <a:srcRect r="48790"/>
          <a:stretch/>
        </p:blipFill>
        <p:spPr bwMode="auto">
          <a:xfrm>
            <a:off x="8513206" y="5613333"/>
            <a:ext cx="1317522" cy="597640"/>
          </a:xfrm>
          <a:prstGeom prst="rect">
            <a:avLst/>
          </a:prstGeom>
          <a:noFill/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0163172" y="5656884"/>
            <a:ext cx="1598204" cy="510537"/>
          </a:xfrm>
          <a:prstGeom prst="rect">
            <a:avLst/>
          </a:prstGeom>
          <a:noFill/>
        </p:spPr>
      </p:pic>
      <p:pic>
        <p:nvPicPr>
          <p:cNvPr id="16" name="Immagine 15" descr="Immagine che contiene mappa, silhouette, World&#10;&#10;Descrizione generata automaticamente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31366" r="52220"/>
          <a:stretch/>
        </p:blipFill>
        <p:spPr bwMode="auto">
          <a:xfrm>
            <a:off x="9830728" y="215047"/>
            <a:ext cx="2361272" cy="339183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 bwMode="auto">
          <a:xfrm>
            <a:off x="6060658" y="3766754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fr-FR" sz="1400">
                <a:solidFill>
                  <a:srgbClr val="1F497D"/>
                </a:solidFill>
                <a:latin typeface="Roboto"/>
                <a:ea typeface="Roboto"/>
                <a:cs typeface="Roboto"/>
              </a:rPr>
              <a:t>pachka.hammami@cirad.fr</a:t>
            </a:r>
            <a:endParaRPr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fr-FR" sz="1400">
                <a:solidFill>
                  <a:srgbClr val="1F497D"/>
                </a:solidFill>
                <a:latin typeface="Roboto"/>
                <a:ea typeface="Roboto"/>
                <a:cs typeface="Roboto"/>
              </a:rPr>
              <a:t>ASTRE, Montpellier University, CIRAD, INRAE, Montpellier, France.</a:t>
            </a:r>
            <a:endParaRPr lang="fr-FR" sz="1400">
              <a:solidFill>
                <a:srgbClr val="1F497D"/>
              </a:solidFill>
              <a:highlight>
                <a:srgbClr val="FFFFFF"/>
              </a:highlight>
              <a:latin typeface="Roboto"/>
              <a:ea typeface="Roboto"/>
              <a:cs typeface="Roboto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163172" y="2697083"/>
            <a:ext cx="1468583" cy="1015914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 bwMode="auto">
          <a:xfrm>
            <a:off x="6124686" y="6413630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/>
              <a:t>Blosser, E. M. </a:t>
            </a:r>
            <a:r>
              <a:rPr lang="fr-FR" sz="1100" i="1"/>
              <a:t>et al.</a:t>
            </a:r>
            <a:r>
              <a:rPr lang="fr-FR" sz="1100"/>
              <a:t> </a:t>
            </a:r>
            <a:r>
              <a:rPr lang="fr-FR" sz="1100" i="1"/>
              <a:t>Zootaxa</a:t>
            </a:r>
            <a:r>
              <a:rPr lang="fr-FR" sz="1100"/>
              <a:t> (2024).</a:t>
            </a:r>
            <a:endParaRPr/>
          </a:p>
        </p:txBody>
      </p:sp>
      <p:sp>
        <p:nvSpPr>
          <p:cNvPr id="15" name="Sottotitolo 2"/>
          <p:cNvSpPr txBox="1"/>
          <p:nvPr/>
        </p:nvSpPr>
        <p:spPr bwMode="auto">
          <a:xfrm>
            <a:off x="435030" y="2430755"/>
            <a:ext cx="5660970" cy="414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sz="2000">
                <a:latin typeface="Bahnschrift"/>
              </a:rPr>
              <a:t>Atelier VECTOCLIM – 10 mars 2025 – Montpellier, France</a:t>
            </a:r>
            <a:endParaRPr lang="en-US" sz="2000">
              <a:solidFill>
                <a:schemeClr val="bg2">
                  <a:lumMod val="75000"/>
                </a:schemeClr>
              </a:solidFill>
              <a:latin typeface="Bahnschrif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349828" y="193196"/>
            <a:ext cx="10003971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Abondance des </a:t>
            </a:r>
            <a:r>
              <a:rPr lang="en-US" sz="3200" i="1"/>
              <a:t>Culicoides</a:t>
            </a:r>
            <a:endParaRPr lang="fr-FR" sz="3200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9</a:t>
            </a:r>
            <a:endParaRPr lang="fr-FR"/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14871" y="1785133"/>
            <a:ext cx="1549489" cy="143085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 bwMode="auto">
          <a:xfrm>
            <a:off x="10244352" y="1813526"/>
            <a:ext cx="17664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/>
              <a:t>Villard, P. </a:t>
            </a:r>
            <a:r>
              <a:rPr lang="fr-FR" sz="1100" i="1"/>
              <a:t>et al.</a:t>
            </a:r>
            <a:r>
              <a:rPr lang="fr-FR" sz="1100"/>
              <a:t>. </a:t>
            </a:r>
            <a:r>
              <a:rPr lang="fr-FR" sz="1100" i="1"/>
              <a:t>Parasites &amp; Vectors</a:t>
            </a:r>
            <a:r>
              <a:rPr lang="fr-FR" sz="1100"/>
              <a:t> (2019).</a:t>
            </a:r>
            <a:endParaRPr/>
          </a:p>
        </p:txBody>
      </p:sp>
      <p:sp>
        <p:nvSpPr>
          <p:cNvPr id="24" name="Google Shape;763;p26"/>
          <p:cNvSpPr txBox="1"/>
          <p:nvPr/>
        </p:nvSpPr>
        <p:spPr bwMode="auto">
          <a:xfrm>
            <a:off x="339536" y="1279883"/>
            <a:ext cx="3792523" cy="313500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Épidémie FCO de 2007-2008</a:t>
            </a:r>
            <a:endParaRPr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5008" y="1645786"/>
            <a:ext cx="3965655" cy="4829370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 bwMode="auto">
          <a:xfrm>
            <a:off x="-12596" y="6599644"/>
            <a:ext cx="9868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Pioz </a:t>
            </a:r>
            <a:r>
              <a:rPr lang="fr-FR" sz="1200" i="1"/>
              <a:t>et al.</a:t>
            </a:r>
            <a:r>
              <a:rPr lang="fr-FR" sz="1200"/>
              <a:t>, 2014 - Vitesse de progression du front des deux épizooties de fièvre catarrhale ovine en France en 2007-2008 - Bulletin Anses n° 62 </a:t>
            </a:r>
            <a:endParaRPr/>
          </a:p>
        </p:txBody>
      </p:sp>
      <p:sp>
        <p:nvSpPr>
          <p:cNvPr id="33" name="Google Shape;761;p26"/>
          <p:cNvSpPr txBox="1"/>
          <p:nvPr/>
        </p:nvSpPr>
        <p:spPr bwMode="auto">
          <a:xfrm>
            <a:off x="4694835" y="1279883"/>
            <a:ext cx="3427524" cy="313500"/>
          </a:xfrm>
          <a:prstGeom prst="rect">
            <a:avLst/>
          </a:prstGeom>
          <a:solidFill>
            <a:srgbClr val="00818A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4 ans de surveillance entomologique</a:t>
            </a:r>
            <a:endParaRPr/>
          </a:p>
        </p:txBody>
      </p:sp>
      <p:sp>
        <p:nvSpPr>
          <p:cNvPr id="28" name="Google Shape;761;p26"/>
          <p:cNvSpPr txBox="1"/>
          <p:nvPr/>
        </p:nvSpPr>
        <p:spPr bwMode="auto">
          <a:xfrm>
            <a:off x="8583283" y="1279883"/>
            <a:ext cx="3427524" cy="313500"/>
          </a:xfrm>
          <a:prstGeom prst="rect">
            <a:avLst/>
          </a:prstGeom>
          <a:solidFill>
            <a:srgbClr val="00683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Activités de modélisation </a:t>
            </a:r>
            <a:endParaRPr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rcRect l="-1" r="48839" b="29543"/>
          <a:stretch/>
        </p:blipFill>
        <p:spPr bwMode="auto">
          <a:xfrm>
            <a:off x="4410880" y="2135606"/>
            <a:ext cx="3773776" cy="373574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/>
          <a:srcRect l="50423" t="26709" r="32580" b="59902"/>
          <a:stretch/>
        </p:blipFill>
        <p:spPr bwMode="auto">
          <a:xfrm>
            <a:off x="4654991" y="5705762"/>
            <a:ext cx="1374873" cy="77852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 bwMode="auto">
          <a:xfrm>
            <a:off x="4682035" y="1612386"/>
            <a:ext cx="3441042" cy="51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solidFill>
                  <a:srgbClr val="00818A"/>
                </a:solidFill>
                <a:latin typeface="Aptos (Corps)"/>
              </a:rPr>
              <a:t>~ 165 pièges/an</a:t>
            </a:r>
            <a:br>
              <a:rPr lang="fr-FR" sz="1400">
                <a:solidFill>
                  <a:srgbClr val="00818A"/>
                </a:solidFill>
                <a:latin typeface="Aptos (Corps)"/>
              </a:rPr>
            </a:br>
            <a:r>
              <a:rPr lang="fr-FR" sz="1400">
                <a:solidFill>
                  <a:srgbClr val="00818A"/>
                </a:solidFill>
                <a:latin typeface="Aptos (Corps)"/>
              </a:rPr>
              <a:t>~ 23 sessions de piégeage/site/an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8414871" y="4657082"/>
            <a:ext cx="2384889" cy="16525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8414871" y="3232285"/>
            <a:ext cx="1766455" cy="1305098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 bwMode="auto">
          <a:xfrm>
            <a:off x="10297045" y="3650903"/>
            <a:ext cx="17664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/>
              <a:t>Versteirt, V., </a:t>
            </a:r>
            <a:r>
              <a:rPr lang="fr-FR" sz="1100" i="1"/>
              <a:t>et al. </a:t>
            </a:r>
            <a:r>
              <a:rPr lang="fr-FR" sz="1100"/>
              <a:t>EFS3, (2017).</a:t>
            </a:r>
            <a:endParaRPr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-78169" y="66169"/>
            <a:ext cx="1310426" cy="12303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 b="45162"/>
          <a:stretch/>
        </p:blipFill>
        <p:spPr bwMode="auto">
          <a:xfrm>
            <a:off x="7163672" y="-549236"/>
            <a:ext cx="8049718" cy="287777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230085" y="193196"/>
            <a:ext cx="4623391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Diversité des </a:t>
            </a:r>
            <a:r>
              <a:rPr lang="en-US" sz="3200" i="1"/>
              <a:t>Culicoides</a:t>
            </a:r>
            <a:endParaRPr lang="fr-FR" sz="3200" i="1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sp>
        <p:nvSpPr>
          <p:cNvPr id="33" name="Google Shape;761;p26"/>
          <p:cNvSpPr txBox="1"/>
          <p:nvPr/>
        </p:nvSpPr>
        <p:spPr bwMode="auto">
          <a:xfrm>
            <a:off x="407739" y="1279882"/>
            <a:ext cx="4031541" cy="313499"/>
          </a:xfrm>
          <a:prstGeom prst="rect">
            <a:avLst/>
          </a:prstGeom>
          <a:solidFill>
            <a:srgbClr val="00818A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4 ans de surveillance entomologique</a:t>
            </a:r>
            <a:endParaRPr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rcRect l="-1" r="48839" b="29543"/>
          <a:stretch/>
        </p:blipFill>
        <p:spPr bwMode="auto">
          <a:xfrm>
            <a:off x="123785" y="2135606"/>
            <a:ext cx="3773776" cy="373574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4"/>
          <a:srcRect l="50423" t="26709" r="32580" b="59902"/>
          <a:stretch/>
        </p:blipFill>
        <p:spPr bwMode="auto">
          <a:xfrm>
            <a:off x="367896" y="5705762"/>
            <a:ext cx="1374873" cy="77852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 bwMode="auto">
          <a:xfrm>
            <a:off x="394940" y="1612386"/>
            <a:ext cx="3441042" cy="51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solidFill>
                  <a:srgbClr val="00818A"/>
                </a:solidFill>
                <a:latin typeface="Aptos (Corps)"/>
              </a:rPr>
              <a:t>~ 165 pièges/an</a:t>
            </a:r>
            <a:br>
              <a:rPr lang="fr-FR" sz="1400">
                <a:solidFill>
                  <a:srgbClr val="00818A"/>
                </a:solidFill>
                <a:latin typeface="Aptos (Corps)"/>
              </a:rPr>
            </a:br>
            <a:r>
              <a:rPr lang="fr-FR" sz="1400">
                <a:solidFill>
                  <a:srgbClr val="00818A"/>
                </a:solidFill>
                <a:latin typeface="Aptos (Corps)"/>
              </a:rPr>
              <a:t>~ 23 sessions de piégeage/site/an</a:t>
            </a:r>
            <a:endParaRPr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rcRect b="45162"/>
          <a:stretch/>
        </p:blipFill>
        <p:spPr bwMode="auto">
          <a:xfrm>
            <a:off x="7163672" y="1634153"/>
            <a:ext cx="8049718" cy="28777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171291" y="3799622"/>
            <a:ext cx="7923929" cy="5165761"/>
          </a:xfrm>
          <a:prstGeom prst="rect">
            <a:avLst/>
          </a:prstGeom>
        </p:spPr>
      </p:pic>
      <p:grpSp>
        <p:nvGrpSpPr>
          <p:cNvPr id="26" name="Google Shape;1443;p42"/>
          <p:cNvGrpSpPr/>
          <p:nvPr/>
        </p:nvGrpSpPr>
        <p:grpSpPr bwMode="auto">
          <a:xfrm>
            <a:off x="6338525" y="5255871"/>
            <a:ext cx="502500" cy="502500"/>
            <a:chOff x="6125000" y="4120025"/>
            <a:chExt cx="502500" cy="502500"/>
          </a:xfrm>
        </p:grpSpPr>
        <p:sp>
          <p:nvSpPr>
            <p:cNvPr id="27" name="Google Shape;1444;p42"/>
            <p:cNvSpPr/>
            <p:nvPr/>
          </p:nvSpPr>
          <p:spPr bwMode="auto">
            <a:xfrm>
              <a:off x="6125000" y="41200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" name="Google Shape;1445;p42"/>
            <p:cNvSpPr/>
            <p:nvPr/>
          </p:nvSpPr>
          <p:spPr bwMode="auto">
            <a:xfrm>
              <a:off x="6311150" y="43061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0" name="Google Shape;1446;p42"/>
          <p:cNvSpPr txBox="1"/>
          <p:nvPr/>
        </p:nvSpPr>
        <p:spPr bwMode="auto">
          <a:xfrm>
            <a:off x="4165716" y="5357721"/>
            <a:ext cx="1989000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Espèces eurosibériennes</a:t>
            </a:r>
            <a:endParaRPr/>
          </a:p>
        </p:txBody>
      </p:sp>
      <p:sp>
        <p:nvSpPr>
          <p:cNvPr id="32" name="Google Shape;1448;p42"/>
          <p:cNvSpPr txBox="1"/>
          <p:nvPr/>
        </p:nvSpPr>
        <p:spPr bwMode="auto">
          <a:xfrm>
            <a:off x="4003563" y="3090349"/>
            <a:ext cx="2043635" cy="602235"/>
          </a:xfrm>
          <a:prstGeom prst="rect">
            <a:avLst/>
          </a:prstGeom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Espèces méditerranéennes</a:t>
            </a:r>
            <a:endParaRPr/>
          </a:p>
        </p:txBody>
      </p:sp>
      <p:grpSp>
        <p:nvGrpSpPr>
          <p:cNvPr id="36" name="Google Shape;1452;p42"/>
          <p:cNvGrpSpPr/>
          <p:nvPr/>
        </p:nvGrpSpPr>
        <p:grpSpPr bwMode="auto">
          <a:xfrm>
            <a:off x="6338525" y="3140217"/>
            <a:ext cx="502500" cy="502500"/>
            <a:chOff x="7905675" y="2286950"/>
            <a:chExt cx="502500" cy="502500"/>
          </a:xfrm>
        </p:grpSpPr>
        <p:sp>
          <p:nvSpPr>
            <p:cNvPr id="37" name="Google Shape;1453;p42"/>
            <p:cNvSpPr/>
            <p:nvPr/>
          </p:nvSpPr>
          <p:spPr bwMode="auto">
            <a:xfrm>
              <a:off x="7905675" y="2286950"/>
              <a:ext cx="502500" cy="502500"/>
            </a:xfrm>
            <a:prstGeom prst="ellipse">
              <a:avLst/>
            </a:prstGeom>
            <a:solidFill>
              <a:srgbClr val="0E2A47">
                <a:alpha val="66350"/>
              </a:srgbClr>
            </a:solidFill>
            <a:ln w="28575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" name="Google Shape;1454;p42"/>
            <p:cNvSpPr/>
            <p:nvPr/>
          </p:nvSpPr>
          <p:spPr bwMode="auto">
            <a:xfrm>
              <a:off x="8091825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3" name="Google Shape;1450;p42"/>
          <p:cNvSpPr txBox="1"/>
          <p:nvPr/>
        </p:nvSpPr>
        <p:spPr bwMode="auto">
          <a:xfrm>
            <a:off x="4224183" y="1223289"/>
            <a:ext cx="1989000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Espèces paléartiques</a:t>
            </a:r>
            <a:endParaRPr/>
          </a:p>
        </p:txBody>
      </p:sp>
      <p:grpSp>
        <p:nvGrpSpPr>
          <p:cNvPr id="44" name="Google Shape;1455;p42"/>
          <p:cNvGrpSpPr/>
          <p:nvPr/>
        </p:nvGrpSpPr>
        <p:grpSpPr bwMode="auto">
          <a:xfrm>
            <a:off x="6338525" y="1121439"/>
            <a:ext cx="502500" cy="502500"/>
            <a:chOff x="5313250" y="2286950"/>
            <a:chExt cx="502500" cy="502500"/>
          </a:xfrm>
        </p:grpSpPr>
        <p:sp>
          <p:nvSpPr>
            <p:cNvPr id="50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2" name="Google Shape;1450;p42"/>
          <p:cNvSpPr txBox="1"/>
          <p:nvPr/>
        </p:nvSpPr>
        <p:spPr bwMode="auto">
          <a:xfrm>
            <a:off x="7447281" y="48220"/>
            <a:ext cx="2238195" cy="422996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obsoletus/C. scoticus</a:t>
            </a:r>
            <a:endParaRPr/>
          </a:p>
        </p:txBody>
      </p:sp>
      <p:sp>
        <p:nvSpPr>
          <p:cNvPr id="53" name="Google Shape;1450;p42"/>
          <p:cNvSpPr txBox="1"/>
          <p:nvPr/>
        </p:nvSpPr>
        <p:spPr bwMode="auto">
          <a:xfrm>
            <a:off x="10224342" y="-80200"/>
            <a:ext cx="1570400" cy="298800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>
                <a:latin typeface="Fira Sans Extra Condensed Medium"/>
                <a:ea typeface="Fira Sans Extra Condensed Medium"/>
                <a:cs typeface="Fira Sans Extra Condensed Medium"/>
              </a:rPr>
              <a:t>Autres espèces</a:t>
            </a:r>
            <a:endParaRPr/>
          </a:p>
        </p:txBody>
      </p:sp>
      <p:sp>
        <p:nvSpPr>
          <p:cNvPr id="54" name="Google Shape;1450;p42"/>
          <p:cNvSpPr txBox="1"/>
          <p:nvPr/>
        </p:nvSpPr>
        <p:spPr bwMode="auto">
          <a:xfrm>
            <a:off x="7781180" y="2244741"/>
            <a:ext cx="1570400" cy="8379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imicola</a:t>
            </a:r>
            <a:endParaRPr/>
          </a:p>
        </p:txBody>
      </p:sp>
      <p:sp>
        <p:nvSpPr>
          <p:cNvPr id="55" name="Google Shape;1450;p42"/>
          <p:cNvSpPr txBox="1"/>
          <p:nvPr/>
        </p:nvSpPr>
        <p:spPr bwMode="auto">
          <a:xfrm>
            <a:off x="10224342" y="2211638"/>
            <a:ext cx="1570400" cy="8379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newsteadi</a:t>
            </a:r>
            <a:endParaRPr/>
          </a:p>
        </p:txBody>
      </p:sp>
      <p:sp>
        <p:nvSpPr>
          <p:cNvPr id="56" name="Google Shape;1450;p42"/>
          <p:cNvSpPr txBox="1"/>
          <p:nvPr/>
        </p:nvSpPr>
        <p:spPr bwMode="auto">
          <a:xfrm>
            <a:off x="7781179" y="4351219"/>
            <a:ext cx="1570399" cy="160707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dewulfi</a:t>
            </a:r>
            <a:endParaRPr/>
          </a:p>
        </p:txBody>
      </p:sp>
      <p:sp>
        <p:nvSpPr>
          <p:cNvPr id="57" name="Google Shape;1450;p42"/>
          <p:cNvSpPr txBox="1"/>
          <p:nvPr/>
        </p:nvSpPr>
        <p:spPr bwMode="auto">
          <a:xfrm>
            <a:off x="10141072" y="4373200"/>
            <a:ext cx="1570400" cy="8379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chiopterus</a:t>
            </a:r>
            <a:endParaRPr/>
          </a:p>
        </p:txBody>
      </p:sp>
      <p:sp>
        <p:nvSpPr>
          <p:cNvPr id="38" name="ZoneTexte 37"/>
          <p:cNvSpPr txBox="1"/>
          <p:nvPr/>
        </p:nvSpPr>
        <p:spPr bwMode="auto">
          <a:xfrm>
            <a:off x="2721935" y="6599645"/>
            <a:ext cx="713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Rouge : forte abondance, vert : faible abondance, transparent : absent</a:t>
            </a:r>
            <a:endParaRPr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6"/>
          <a:srcRect l="62800" t="29843" r="35479" b="56669"/>
          <a:stretch/>
        </p:blipFill>
        <p:spPr bwMode="auto">
          <a:xfrm rot="16199998">
            <a:off x="5164980" y="4740503"/>
            <a:ext cx="277001" cy="35234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230085" y="193196"/>
            <a:ext cx="4623391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/>
              <a:t>Diversité des </a:t>
            </a:r>
            <a:r>
              <a:rPr lang="en-US" sz="3200" i="1"/>
              <a:t>Culicoides</a:t>
            </a:r>
            <a:endParaRPr lang="fr-FR" sz="3200" i="1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sp>
        <p:nvSpPr>
          <p:cNvPr id="33" name="Google Shape;761;p26"/>
          <p:cNvSpPr txBox="1"/>
          <p:nvPr/>
        </p:nvSpPr>
        <p:spPr bwMode="auto">
          <a:xfrm>
            <a:off x="407739" y="1279882"/>
            <a:ext cx="3899813" cy="313499"/>
          </a:xfrm>
          <a:prstGeom prst="rect">
            <a:avLst/>
          </a:prstGeom>
          <a:solidFill>
            <a:srgbClr val="00818A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4 ans de surveillance entomologique</a:t>
            </a:r>
            <a:endParaRPr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rcRect l="-1" r="48839" b="29543"/>
          <a:stretch/>
        </p:blipFill>
        <p:spPr bwMode="auto">
          <a:xfrm>
            <a:off x="123785" y="2135606"/>
            <a:ext cx="3773776" cy="373574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/>
          <a:srcRect l="50423" t="26709" r="32580" b="59902"/>
          <a:stretch/>
        </p:blipFill>
        <p:spPr bwMode="auto">
          <a:xfrm>
            <a:off x="367896" y="5705762"/>
            <a:ext cx="1374873" cy="77852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 bwMode="auto">
          <a:xfrm>
            <a:off x="394940" y="1612386"/>
            <a:ext cx="3741071" cy="518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>
                <a:solidFill>
                  <a:srgbClr val="00818A"/>
                </a:solidFill>
                <a:latin typeface="Aptos (Corps)"/>
              </a:rPr>
              <a:t>~ 165 pièges/an</a:t>
            </a:r>
            <a:br>
              <a:rPr lang="fr-FR" sz="1400">
                <a:solidFill>
                  <a:srgbClr val="00818A"/>
                </a:solidFill>
                <a:latin typeface="Aptos (Corps)"/>
              </a:rPr>
            </a:br>
            <a:r>
              <a:rPr lang="fr-FR" sz="1400">
                <a:solidFill>
                  <a:srgbClr val="00818A"/>
                </a:solidFill>
                <a:latin typeface="Aptos (Corps)"/>
              </a:rPr>
              <a:t>~ 23 sessions de piégeage/site/an</a:t>
            </a:r>
            <a:endParaRPr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grpSp>
        <p:nvGrpSpPr>
          <p:cNvPr id="26" name="Google Shape;1443;p42"/>
          <p:cNvGrpSpPr/>
          <p:nvPr/>
        </p:nvGrpSpPr>
        <p:grpSpPr bwMode="auto">
          <a:xfrm>
            <a:off x="11452162" y="5678390"/>
            <a:ext cx="502500" cy="502500"/>
            <a:chOff x="6125000" y="4120025"/>
            <a:chExt cx="502500" cy="502500"/>
          </a:xfrm>
        </p:grpSpPr>
        <p:sp>
          <p:nvSpPr>
            <p:cNvPr id="27" name="Google Shape;1444;p42"/>
            <p:cNvSpPr/>
            <p:nvPr/>
          </p:nvSpPr>
          <p:spPr bwMode="auto">
            <a:xfrm>
              <a:off x="6125000" y="41200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" name="Google Shape;1445;p42"/>
            <p:cNvSpPr/>
            <p:nvPr/>
          </p:nvSpPr>
          <p:spPr bwMode="auto">
            <a:xfrm>
              <a:off x="6311150" y="43061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0" name="Google Shape;1446;p42"/>
          <p:cNvSpPr txBox="1"/>
          <p:nvPr/>
        </p:nvSpPr>
        <p:spPr bwMode="auto">
          <a:xfrm>
            <a:off x="9374603" y="5543306"/>
            <a:ext cx="1989000" cy="7726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 i="1">
                <a:latin typeface="Fira Sans Extra Condensed Medium"/>
                <a:ea typeface="Fira Sans Extra Condensed Medium"/>
                <a:cs typeface="Fira Sans Extra Condensed Medium"/>
              </a:rPr>
              <a:t>C. imicola</a:t>
            </a:r>
            <a:endParaRPr lang="fr-FR" sz="1700">
              <a:latin typeface="Fira Sans Extra Condensed Medium"/>
              <a:ea typeface="Fira Sans Extra Condensed Medium"/>
              <a:cs typeface="Fira Sans Extra Condensed Medium"/>
            </a:endParaRPr>
          </a:p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Plus tardive</a:t>
            </a:r>
            <a:endParaRPr/>
          </a:p>
        </p:txBody>
      </p:sp>
      <p:sp>
        <p:nvSpPr>
          <p:cNvPr id="32" name="Google Shape;1448;p42"/>
          <p:cNvSpPr txBox="1"/>
          <p:nvPr/>
        </p:nvSpPr>
        <p:spPr bwMode="auto">
          <a:xfrm>
            <a:off x="6430255" y="5176204"/>
            <a:ext cx="2637373" cy="1557324"/>
          </a:xfrm>
          <a:prstGeom prst="rect">
            <a:avLst/>
          </a:prstGeom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 i="1" u="none">
                <a:latin typeface="Fira Sans Extra Condensed Medium"/>
                <a:ea typeface="Fira Sans Extra Condensed Medium"/>
                <a:cs typeface="Fira Sans Extra Condensed Medium"/>
              </a:rPr>
              <a:t>C. obsoletus/C. scoticus</a:t>
            </a:r>
            <a:b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Mars/avril</a:t>
            </a:r>
            <a:b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Oct/Nov</a:t>
            </a:r>
            <a:endParaRPr/>
          </a:p>
        </p:txBody>
      </p:sp>
      <p:grpSp>
        <p:nvGrpSpPr>
          <p:cNvPr id="36" name="Google Shape;1452;p42"/>
          <p:cNvGrpSpPr/>
          <p:nvPr/>
        </p:nvGrpSpPr>
        <p:grpSpPr bwMode="auto">
          <a:xfrm>
            <a:off x="9119248" y="5678390"/>
            <a:ext cx="502500" cy="502500"/>
            <a:chOff x="7905675" y="2286950"/>
            <a:chExt cx="502500" cy="502500"/>
          </a:xfrm>
        </p:grpSpPr>
        <p:sp>
          <p:nvSpPr>
            <p:cNvPr id="37" name="Google Shape;1453;p42"/>
            <p:cNvSpPr/>
            <p:nvPr/>
          </p:nvSpPr>
          <p:spPr bwMode="auto">
            <a:xfrm>
              <a:off x="7905675" y="2286950"/>
              <a:ext cx="502500" cy="502500"/>
            </a:xfrm>
            <a:prstGeom prst="ellipse">
              <a:avLst/>
            </a:prstGeom>
            <a:solidFill>
              <a:srgbClr val="0E2A47">
                <a:alpha val="66350"/>
              </a:srgbClr>
            </a:solidFill>
            <a:ln w="28575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1" name="Google Shape;1454;p42"/>
            <p:cNvSpPr/>
            <p:nvPr/>
          </p:nvSpPr>
          <p:spPr bwMode="auto">
            <a:xfrm>
              <a:off x="8091825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3" name="Google Shape;1450;p42"/>
          <p:cNvSpPr txBox="1"/>
          <p:nvPr/>
        </p:nvSpPr>
        <p:spPr bwMode="auto">
          <a:xfrm>
            <a:off x="4561244" y="5543306"/>
            <a:ext cx="1989000" cy="7726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Toute l’année</a:t>
            </a:r>
            <a:endParaRPr/>
          </a:p>
        </p:txBody>
      </p:sp>
      <p:grpSp>
        <p:nvGrpSpPr>
          <p:cNvPr id="44" name="Google Shape;1455;p42"/>
          <p:cNvGrpSpPr/>
          <p:nvPr/>
        </p:nvGrpSpPr>
        <p:grpSpPr bwMode="auto">
          <a:xfrm>
            <a:off x="6637486" y="5678390"/>
            <a:ext cx="502500" cy="502500"/>
            <a:chOff x="5313250" y="2286950"/>
            <a:chExt cx="502500" cy="502500"/>
          </a:xfrm>
        </p:grpSpPr>
        <p:sp>
          <p:nvSpPr>
            <p:cNvPr id="50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" name="Groupe 4"/>
          <p:cNvGrpSpPr/>
          <p:nvPr/>
        </p:nvGrpSpPr>
        <p:grpSpPr bwMode="auto">
          <a:xfrm>
            <a:off x="5391885" y="48222"/>
            <a:ext cx="6717172" cy="5431326"/>
            <a:chOff x="6047198" y="535560"/>
            <a:chExt cx="6061858" cy="4943987"/>
          </a:xfrm>
        </p:grpSpPr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5"/>
            <a:srcRect r="32964" b="33227"/>
            <a:stretch/>
          </p:blipFill>
          <p:spPr bwMode="auto">
            <a:xfrm>
              <a:off x="6047198" y="535560"/>
              <a:ext cx="6061858" cy="494398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 bwMode="auto">
            <a:xfrm>
              <a:off x="7035800" y="862656"/>
              <a:ext cx="1588686" cy="12418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62081" y="2402260"/>
              <a:ext cx="1588686" cy="12227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975850" y="862655"/>
              <a:ext cx="1808409" cy="12075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9544771" y="2383209"/>
              <a:ext cx="2239487" cy="12418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9544772" y="4027766"/>
              <a:ext cx="2239486" cy="11601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385000" y="3977898"/>
              <a:ext cx="2714550" cy="1210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</p:grpSp>
      <p:sp>
        <p:nvSpPr>
          <p:cNvPr id="47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11</a:t>
            </a:r>
            <a:endParaRPr lang="fr-FR"/>
          </a:p>
        </p:txBody>
      </p:sp>
      <p:sp>
        <p:nvSpPr>
          <p:cNvPr id="48" name="Google Shape;1450;p42"/>
          <p:cNvSpPr txBox="1"/>
          <p:nvPr/>
        </p:nvSpPr>
        <p:spPr bwMode="auto">
          <a:xfrm>
            <a:off x="6044059" y="180531"/>
            <a:ext cx="2549743" cy="26385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obsoletus/C. scoticus</a:t>
            </a:r>
            <a:endParaRPr/>
          </a:p>
        </p:txBody>
      </p:sp>
      <p:sp>
        <p:nvSpPr>
          <p:cNvPr id="49" name="Google Shape;1450;p42"/>
          <p:cNvSpPr txBox="1"/>
          <p:nvPr/>
        </p:nvSpPr>
        <p:spPr bwMode="auto">
          <a:xfrm>
            <a:off x="9793203" y="3664424"/>
            <a:ext cx="1570400" cy="211651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>
                <a:latin typeface="Fira Sans Extra Condensed Medium"/>
                <a:ea typeface="Fira Sans Extra Condensed Medium"/>
                <a:cs typeface="Fira Sans Extra Condensed Medium"/>
              </a:rPr>
              <a:t>Autres espèces</a:t>
            </a:r>
            <a:endParaRPr/>
          </a:p>
        </p:txBody>
      </p:sp>
      <p:sp>
        <p:nvSpPr>
          <p:cNvPr id="52" name="Google Shape;1450;p42"/>
          <p:cNvSpPr txBox="1"/>
          <p:nvPr/>
        </p:nvSpPr>
        <p:spPr bwMode="auto">
          <a:xfrm>
            <a:off x="6430256" y="1923899"/>
            <a:ext cx="1570400" cy="15325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imicola</a:t>
            </a:r>
            <a:endParaRPr/>
          </a:p>
        </p:txBody>
      </p:sp>
      <p:sp>
        <p:nvSpPr>
          <p:cNvPr id="53" name="Google Shape;1450;p42"/>
          <p:cNvSpPr txBox="1"/>
          <p:nvPr/>
        </p:nvSpPr>
        <p:spPr bwMode="auto">
          <a:xfrm>
            <a:off x="6388581" y="3643171"/>
            <a:ext cx="1570400" cy="15325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newsteadi</a:t>
            </a:r>
            <a:endParaRPr/>
          </a:p>
        </p:txBody>
      </p:sp>
      <p:sp>
        <p:nvSpPr>
          <p:cNvPr id="54" name="Google Shape;1450;p42"/>
          <p:cNvSpPr txBox="1"/>
          <p:nvPr/>
        </p:nvSpPr>
        <p:spPr bwMode="auto">
          <a:xfrm>
            <a:off x="9928203" y="235829"/>
            <a:ext cx="1570400" cy="15325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dewulfi</a:t>
            </a:r>
            <a:endParaRPr/>
          </a:p>
        </p:txBody>
      </p:sp>
      <p:sp>
        <p:nvSpPr>
          <p:cNvPr id="55" name="Google Shape;1450;p42"/>
          <p:cNvSpPr txBox="1"/>
          <p:nvPr/>
        </p:nvSpPr>
        <p:spPr bwMode="auto">
          <a:xfrm>
            <a:off x="9723153" y="1916136"/>
            <a:ext cx="1570400" cy="15325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400" i="1">
                <a:latin typeface="Fira Sans Extra Condensed Medium"/>
                <a:ea typeface="Fira Sans Extra Condensed Medium"/>
                <a:cs typeface="Fira Sans Extra Condensed Medium"/>
              </a:rPr>
              <a:t>C. chiopterus</a:t>
            </a:r>
            <a:endParaRPr/>
          </a:p>
        </p:txBody>
      </p:sp>
      <p:sp>
        <p:nvSpPr>
          <p:cNvPr id="56" name="ZoneTexte 55"/>
          <p:cNvSpPr txBox="1"/>
          <p:nvPr/>
        </p:nvSpPr>
        <p:spPr bwMode="auto">
          <a:xfrm>
            <a:off x="4561244" y="6595029"/>
            <a:ext cx="3085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/>
              <a:t>Dynamique d’abondance en cas de présence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/>
          <a:srcRect l="2267" t="9706" r="57042" b="9521"/>
          <a:stretch/>
        </p:blipFill>
        <p:spPr bwMode="auto">
          <a:xfrm>
            <a:off x="4203477" y="2561778"/>
            <a:ext cx="2020125" cy="2047875"/>
          </a:xfrm>
          <a:prstGeom prst="teardrop">
            <a:avLst>
              <a:gd name="adj" fmla="val 100000"/>
            </a:avLst>
          </a:prstGeom>
        </p:spPr>
      </p:pic>
      <p:sp>
        <p:nvSpPr>
          <p:cNvPr id="5" name="ZoneTexte 4"/>
          <p:cNvSpPr txBox="1"/>
          <p:nvPr/>
        </p:nvSpPr>
        <p:spPr bwMode="auto">
          <a:xfrm>
            <a:off x="111760" y="5661877"/>
            <a:ext cx="61118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fr-FR" sz="1200"/>
              <a:t>Crédit photo:</a:t>
            </a:r>
            <a:endParaRPr/>
          </a:p>
          <a:p>
            <a:pPr algn="r">
              <a:defRPr/>
            </a:pPr>
            <a:r>
              <a:rPr lang="lt-LT" sz="1200"/>
              <a:t>Žiegytė, R.</a:t>
            </a:r>
            <a:r>
              <a:rPr lang="fr-FR" sz="1200"/>
              <a:t> </a:t>
            </a:r>
            <a:r>
              <a:rPr lang="fr-FR" sz="1200" i="1"/>
              <a:t>et al.,</a:t>
            </a:r>
            <a:r>
              <a:rPr lang="lt-LT" sz="1200" i="1"/>
              <a:t> Microorganisms</a:t>
            </a:r>
            <a:r>
              <a:rPr lang="lt-LT" sz="1200"/>
              <a:t> (2022).</a:t>
            </a:r>
            <a:endParaRPr/>
          </a:p>
        </p:txBody>
      </p:sp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12</a:t>
            </a:r>
            <a:endParaRPr/>
          </a:p>
        </p:txBody>
      </p:sp>
      <p:sp>
        <p:nvSpPr>
          <p:cNvPr id="12" name="Titolo 1"/>
          <p:cNvSpPr txBox="1"/>
          <p:nvPr/>
        </p:nvSpPr>
        <p:spPr bwMode="auto">
          <a:xfrm>
            <a:off x="1230085" y="193196"/>
            <a:ext cx="71423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/>
              <a:t>Influence environnementale</a:t>
            </a:r>
            <a:endParaRPr lang="fr-FR" sz="3200" i="1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2037" y="1987951"/>
            <a:ext cx="3433572" cy="3197514"/>
          </a:xfrm>
          <a:prstGeom prst="rect">
            <a:avLst/>
          </a:prstGeom>
        </p:spPr>
      </p:pic>
      <p:grpSp>
        <p:nvGrpSpPr>
          <p:cNvPr id="33" name="Groupe 32"/>
          <p:cNvGrpSpPr/>
          <p:nvPr/>
        </p:nvGrpSpPr>
        <p:grpSpPr bwMode="auto">
          <a:xfrm>
            <a:off x="6614543" y="326564"/>
            <a:ext cx="5299163" cy="6150830"/>
            <a:chOff x="6519749" y="919487"/>
            <a:chExt cx="4158295" cy="4826606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519749" y="1543501"/>
              <a:ext cx="4158295" cy="3169849"/>
            </a:xfrm>
            <a:custGeom>
              <a:avLst/>
              <a:gdLst>
                <a:gd name="connsiteX0" fmla="*/ 0 w 4158296"/>
                <a:gd name="connsiteY0" fmla="*/ 0 h 3169849"/>
                <a:gd name="connsiteX1" fmla="*/ 734632 w 4158296"/>
                <a:gd name="connsiteY1" fmla="*/ 0 h 3169849"/>
                <a:gd name="connsiteX2" fmla="*/ 1302933 w 4158296"/>
                <a:gd name="connsiteY2" fmla="*/ 0 h 3169849"/>
                <a:gd name="connsiteX3" fmla="*/ 1912816 w 4158296"/>
                <a:gd name="connsiteY3" fmla="*/ 0 h 3169849"/>
                <a:gd name="connsiteX4" fmla="*/ 2564283 w 4158296"/>
                <a:gd name="connsiteY4" fmla="*/ 0 h 3169849"/>
                <a:gd name="connsiteX5" fmla="*/ 3298915 w 4158296"/>
                <a:gd name="connsiteY5" fmla="*/ 0 h 3169849"/>
                <a:gd name="connsiteX6" fmla="*/ 4158296 w 4158296"/>
                <a:gd name="connsiteY6" fmla="*/ 0 h 3169849"/>
                <a:gd name="connsiteX7" fmla="*/ 4158296 w 4158296"/>
                <a:gd name="connsiteY7" fmla="*/ 697367 h 3169849"/>
                <a:gd name="connsiteX8" fmla="*/ 4158296 w 4158296"/>
                <a:gd name="connsiteY8" fmla="*/ 1331337 h 3169849"/>
                <a:gd name="connsiteX9" fmla="*/ 4158296 w 4158296"/>
                <a:gd name="connsiteY9" fmla="*/ 1997005 h 3169849"/>
                <a:gd name="connsiteX10" fmla="*/ 4158296 w 4158296"/>
                <a:gd name="connsiteY10" fmla="*/ 3169849 h 3169849"/>
                <a:gd name="connsiteX11" fmla="*/ 3548413 w 4158296"/>
                <a:gd name="connsiteY11" fmla="*/ 3169849 h 3169849"/>
                <a:gd name="connsiteX12" fmla="*/ 2772197 w 4158296"/>
                <a:gd name="connsiteY12" fmla="*/ 3169849 h 3169849"/>
                <a:gd name="connsiteX13" fmla="*/ 2079148 w 4158296"/>
                <a:gd name="connsiteY13" fmla="*/ 3169849 h 3169849"/>
                <a:gd name="connsiteX14" fmla="*/ 1386099 w 4158296"/>
                <a:gd name="connsiteY14" fmla="*/ 3169849 h 3169849"/>
                <a:gd name="connsiteX15" fmla="*/ 776215 w 4158296"/>
                <a:gd name="connsiteY15" fmla="*/ 3169849 h 3169849"/>
                <a:gd name="connsiteX16" fmla="*/ 0 w 4158296"/>
                <a:gd name="connsiteY16" fmla="*/ 3169849 h 3169849"/>
                <a:gd name="connsiteX17" fmla="*/ 0 w 4158296"/>
                <a:gd name="connsiteY17" fmla="*/ 2504181 h 3169849"/>
                <a:gd name="connsiteX18" fmla="*/ 0 w 4158296"/>
                <a:gd name="connsiteY18" fmla="*/ 1806814 h 3169849"/>
                <a:gd name="connsiteX19" fmla="*/ 0 w 4158296"/>
                <a:gd name="connsiteY19" fmla="*/ 1204543 h 3169849"/>
                <a:gd name="connsiteX20" fmla="*/ 0 w 4158296"/>
                <a:gd name="connsiteY20" fmla="*/ 0 h 316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58296" h="3169849" extrusionOk="0">
                  <a:moveTo>
                    <a:pt x="0" y="0"/>
                  </a:moveTo>
                  <a:cubicBezTo>
                    <a:pt x="334701" y="1054"/>
                    <a:pt x="491668" y="-19239"/>
                    <a:pt x="734632" y="0"/>
                  </a:cubicBezTo>
                  <a:cubicBezTo>
                    <a:pt x="977596" y="19239"/>
                    <a:pt x="1186042" y="19420"/>
                    <a:pt x="1302933" y="0"/>
                  </a:cubicBezTo>
                  <a:cubicBezTo>
                    <a:pt x="1419824" y="-19420"/>
                    <a:pt x="1704267" y="-11482"/>
                    <a:pt x="1912816" y="0"/>
                  </a:cubicBezTo>
                  <a:cubicBezTo>
                    <a:pt x="2121365" y="11482"/>
                    <a:pt x="2285332" y="-503"/>
                    <a:pt x="2564283" y="0"/>
                  </a:cubicBezTo>
                  <a:cubicBezTo>
                    <a:pt x="2843234" y="503"/>
                    <a:pt x="3071057" y="35802"/>
                    <a:pt x="3298915" y="0"/>
                  </a:cubicBezTo>
                  <a:cubicBezTo>
                    <a:pt x="3526773" y="-35802"/>
                    <a:pt x="3793759" y="38486"/>
                    <a:pt x="4158296" y="0"/>
                  </a:cubicBezTo>
                  <a:cubicBezTo>
                    <a:pt x="4175426" y="274332"/>
                    <a:pt x="4188215" y="352245"/>
                    <a:pt x="4158296" y="697367"/>
                  </a:cubicBezTo>
                  <a:cubicBezTo>
                    <a:pt x="4128377" y="1042489"/>
                    <a:pt x="4132448" y="1027830"/>
                    <a:pt x="4158296" y="1331337"/>
                  </a:cubicBezTo>
                  <a:cubicBezTo>
                    <a:pt x="4184145" y="1634844"/>
                    <a:pt x="4163005" y="1860779"/>
                    <a:pt x="4158296" y="1997005"/>
                  </a:cubicBezTo>
                  <a:cubicBezTo>
                    <a:pt x="4153587" y="2133231"/>
                    <a:pt x="4167449" y="2734863"/>
                    <a:pt x="4158296" y="3169849"/>
                  </a:cubicBezTo>
                  <a:cubicBezTo>
                    <a:pt x="3861411" y="3190866"/>
                    <a:pt x="3782646" y="3140494"/>
                    <a:pt x="3548413" y="3169849"/>
                  </a:cubicBezTo>
                  <a:cubicBezTo>
                    <a:pt x="3314180" y="3199204"/>
                    <a:pt x="3122351" y="3169456"/>
                    <a:pt x="2772197" y="3169849"/>
                  </a:cubicBezTo>
                  <a:cubicBezTo>
                    <a:pt x="2422043" y="3170242"/>
                    <a:pt x="2295545" y="3173800"/>
                    <a:pt x="2079148" y="3169849"/>
                  </a:cubicBezTo>
                  <a:cubicBezTo>
                    <a:pt x="1862751" y="3165898"/>
                    <a:pt x="1656668" y="3175028"/>
                    <a:pt x="1386099" y="3169849"/>
                  </a:cubicBezTo>
                  <a:cubicBezTo>
                    <a:pt x="1115530" y="3164670"/>
                    <a:pt x="946543" y="3167668"/>
                    <a:pt x="776215" y="3169849"/>
                  </a:cubicBezTo>
                  <a:cubicBezTo>
                    <a:pt x="605887" y="3172030"/>
                    <a:pt x="343834" y="3164349"/>
                    <a:pt x="0" y="3169849"/>
                  </a:cubicBezTo>
                  <a:cubicBezTo>
                    <a:pt x="7953" y="2910960"/>
                    <a:pt x="25472" y="2746410"/>
                    <a:pt x="0" y="2504181"/>
                  </a:cubicBezTo>
                  <a:cubicBezTo>
                    <a:pt x="-25472" y="2261952"/>
                    <a:pt x="6413" y="2052683"/>
                    <a:pt x="0" y="1806814"/>
                  </a:cubicBezTo>
                  <a:cubicBezTo>
                    <a:pt x="-6413" y="1560945"/>
                    <a:pt x="-20538" y="1352339"/>
                    <a:pt x="0" y="1204543"/>
                  </a:cubicBezTo>
                  <a:cubicBezTo>
                    <a:pt x="20538" y="1056747"/>
                    <a:pt x="-42573" y="430542"/>
                    <a:pt x="0" y="0"/>
                  </a:cubicBezTo>
                  <a:close/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6" name="AutoShape 2"/>
            <p:cNvSpPr>
              <a:spLocks noChangeAspect="1" noChangeArrowheads="1"/>
            </p:cNvSpPr>
            <p:nvPr/>
          </p:nvSpPr>
          <p:spPr bwMode="auto">
            <a:xfrm>
              <a:off x="6992060" y="3725383"/>
              <a:ext cx="142281" cy="14228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6886142" y="2911544"/>
              <a:ext cx="675832" cy="675832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8184953" y="2254074"/>
              <a:ext cx="565462" cy="565462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7556587" y="3048760"/>
              <a:ext cx="401398" cy="401398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9"/>
            <a:srcRect b="13378"/>
            <a:stretch/>
          </p:blipFill>
          <p:spPr bwMode="auto">
            <a:xfrm>
              <a:off x="7328856" y="3679383"/>
              <a:ext cx="782764" cy="73141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0"/>
            <a:srcRect b="20245"/>
            <a:stretch/>
          </p:blipFill>
          <p:spPr bwMode="auto">
            <a:xfrm>
              <a:off x="8553706" y="2856212"/>
              <a:ext cx="915698" cy="786495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11"/>
            <a:srcRect l="16254" t="9561" r="13375" b="14522"/>
            <a:stretch/>
          </p:blipFill>
          <p:spPr bwMode="auto">
            <a:xfrm>
              <a:off x="8216388" y="3679383"/>
              <a:ext cx="553462" cy="644087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8890186" y="3636220"/>
              <a:ext cx="950117" cy="950117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13"/>
            <a:srcRect r="77556"/>
            <a:stretch/>
          </p:blipFill>
          <p:spPr bwMode="auto">
            <a:xfrm>
              <a:off x="8218659" y="5014683"/>
              <a:ext cx="511594" cy="4831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9471875" y="2866093"/>
              <a:ext cx="670891" cy="766733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9359319" y="4917713"/>
              <a:ext cx="830459" cy="677041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6"/>
            <a:srcRect t="26889"/>
            <a:stretch/>
          </p:blipFill>
          <p:spPr bwMode="auto">
            <a:xfrm>
              <a:off x="6756850" y="5014683"/>
              <a:ext cx="1000409" cy="73141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7"/>
            <a:stretch/>
          </p:blipFill>
          <p:spPr bwMode="auto">
            <a:xfrm>
              <a:off x="7961716" y="919487"/>
              <a:ext cx="1132818" cy="1132818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8"/>
            <a:stretch/>
          </p:blipFill>
          <p:spPr bwMode="auto">
            <a:xfrm>
              <a:off x="9160500" y="919487"/>
              <a:ext cx="1132818" cy="1132818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6762933" y="919487"/>
              <a:ext cx="1132818" cy="1132818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20"/>
            <a:srcRect l="29310" t="17914" r="29473" b="16043"/>
            <a:stretch/>
          </p:blipFill>
          <p:spPr bwMode="auto">
            <a:xfrm>
              <a:off x="8098571" y="2998844"/>
              <a:ext cx="485122" cy="501232"/>
            </a:xfrm>
            <a:prstGeom prst="rect">
              <a:avLst/>
            </a:prstGeom>
          </p:spPr>
        </p:pic>
      </p:grpSp>
      <p:sp>
        <p:nvSpPr>
          <p:cNvPr id="34" name="Google Shape;763;p26"/>
          <p:cNvSpPr txBox="1"/>
          <p:nvPr/>
        </p:nvSpPr>
        <p:spPr bwMode="auto">
          <a:xfrm>
            <a:off x="1317157" y="1542393"/>
            <a:ext cx="1571778" cy="313499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Cycle de vie</a:t>
            </a:r>
            <a:endParaRPr/>
          </a:p>
        </p:txBody>
      </p:sp>
      <p:sp>
        <p:nvSpPr>
          <p:cNvPr id="35" name="Google Shape;763;p26"/>
          <p:cNvSpPr txBox="1"/>
          <p:nvPr/>
        </p:nvSpPr>
        <p:spPr bwMode="auto">
          <a:xfrm>
            <a:off x="4670394" y="1542393"/>
            <a:ext cx="1257540" cy="313500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Piégeage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305474" y="4543797"/>
            <a:ext cx="1708169" cy="1708169"/>
          </a:xfrm>
          <a:prstGeom prst="rect">
            <a:avLst/>
          </a:prstGeom>
        </p:spPr>
      </p:pic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13</a:t>
            </a:r>
            <a:endParaRPr lang="fr-FR"/>
          </a:p>
        </p:txBody>
      </p:sp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/>
              <a:t>Modèles de presence et d’abondance par espèce</a:t>
            </a:r>
            <a:endParaRPr lang="fr-FR" sz="3200" i="1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rcRect l="14155" t="37098" r="73675" b="54073"/>
          <a:stretch/>
        </p:blipFill>
        <p:spPr bwMode="auto">
          <a:xfrm>
            <a:off x="672827" y="2683850"/>
            <a:ext cx="626534" cy="423333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rcRect l="14155" t="37098" r="73675" b="54073"/>
          <a:stretch/>
        </p:blipFill>
        <p:spPr bwMode="auto">
          <a:xfrm>
            <a:off x="672827" y="1693876"/>
            <a:ext cx="626534" cy="42333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rcRect l="14155" t="37098" r="73675" b="54073"/>
          <a:stretch/>
        </p:blipFill>
        <p:spPr bwMode="auto">
          <a:xfrm>
            <a:off x="672827" y="3673824"/>
            <a:ext cx="626534" cy="423333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 bwMode="auto">
          <a:xfrm>
            <a:off x="834581" y="2078080"/>
            <a:ext cx="1010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500"/>
              <a:t>Nb total</a:t>
            </a:r>
            <a:endParaRPr/>
          </a:p>
        </p:txBody>
      </p:sp>
      <p:sp>
        <p:nvSpPr>
          <p:cNvPr id="39" name="ZoneTexte 38"/>
          <p:cNvSpPr txBox="1"/>
          <p:nvPr/>
        </p:nvSpPr>
        <p:spPr bwMode="auto">
          <a:xfrm>
            <a:off x="834581" y="3068054"/>
            <a:ext cx="16456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500"/>
              <a:t>Nb femelles</a:t>
            </a:r>
            <a:endParaRPr/>
          </a:p>
        </p:txBody>
      </p:sp>
      <p:sp>
        <p:nvSpPr>
          <p:cNvPr id="40" name="ZoneTexte 39"/>
          <p:cNvSpPr txBox="1"/>
          <p:nvPr/>
        </p:nvSpPr>
        <p:spPr bwMode="auto">
          <a:xfrm>
            <a:off x="834581" y="4058027"/>
            <a:ext cx="2151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500"/>
              <a:t>Nb femelles pares</a:t>
            </a:r>
            <a:endParaRPr/>
          </a:p>
        </p:txBody>
      </p:sp>
      <p:grpSp>
        <p:nvGrpSpPr>
          <p:cNvPr id="41" name="Groupe 40"/>
          <p:cNvGrpSpPr/>
          <p:nvPr/>
        </p:nvGrpSpPr>
        <p:grpSpPr bwMode="auto">
          <a:xfrm>
            <a:off x="1643583" y="1475479"/>
            <a:ext cx="9621742" cy="835870"/>
            <a:chOff x="2034108" y="1256404"/>
            <a:chExt cx="9621742" cy="835870"/>
          </a:xfrm>
        </p:grpSpPr>
        <p:sp>
          <p:nvSpPr>
            <p:cNvPr id="42" name="ZoneTexte 41"/>
            <p:cNvSpPr txBox="1"/>
            <p:nvPr/>
          </p:nvSpPr>
          <p:spPr bwMode="auto">
            <a:xfrm>
              <a:off x="2034108" y="1464798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=</a:t>
              </a:r>
              <a:endParaRPr/>
            </a:p>
          </p:txBody>
        </p: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2501012" y="1377056"/>
              <a:ext cx="594566" cy="594566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308589" y="1425604"/>
              <a:ext cx="497468" cy="497468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027533" y="1497773"/>
              <a:ext cx="353132" cy="353132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9"/>
            <a:srcRect b="13378"/>
            <a:stretch/>
          </p:blipFill>
          <p:spPr bwMode="auto">
            <a:xfrm>
              <a:off x="8593972" y="1352609"/>
              <a:ext cx="688641" cy="643461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0"/>
            <a:srcRect b="20245"/>
            <a:stretch/>
          </p:blipFill>
          <p:spPr bwMode="auto">
            <a:xfrm>
              <a:off x="5260411" y="1328378"/>
              <a:ext cx="805590" cy="691921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11"/>
            <a:srcRect l="16254" t="9561" r="13375" b="14522"/>
            <a:stretch/>
          </p:blipFill>
          <p:spPr bwMode="auto">
            <a:xfrm>
              <a:off x="6219744" y="1391020"/>
              <a:ext cx="486911" cy="566639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6860398" y="1256404"/>
              <a:ext cx="835869" cy="83587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13"/>
            <a:srcRect r="77556"/>
            <a:stretch/>
          </p:blipFill>
          <p:spPr bwMode="auto">
            <a:xfrm>
              <a:off x="10470213" y="1461835"/>
              <a:ext cx="450077" cy="425009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7850010" y="1337071"/>
              <a:ext cx="590219" cy="674536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1124831" y="1457880"/>
              <a:ext cx="531019" cy="432919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16"/>
            <a:srcRect t="26889"/>
            <a:stretch/>
          </p:blipFill>
          <p:spPr bwMode="auto">
            <a:xfrm>
              <a:off x="9436356" y="1352609"/>
              <a:ext cx="880114" cy="643461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17"/>
            <a:srcRect l="29310" t="17914" r="29473" b="16043"/>
            <a:stretch/>
          </p:blipFill>
          <p:spPr bwMode="auto">
            <a:xfrm>
              <a:off x="4636009" y="1431194"/>
              <a:ext cx="470659" cy="486290"/>
            </a:xfrm>
            <a:prstGeom prst="rect">
              <a:avLst/>
            </a:prstGeom>
          </p:spPr>
        </p:pic>
        <p:sp>
          <p:nvSpPr>
            <p:cNvPr id="55" name="ZoneTexte 54"/>
            <p:cNvSpPr txBox="1"/>
            <p:nvPr/>
          </p:nvSpPr>
          <p:spPr bwMode="auto">
            <a:xfrm>
              <a:off x="2432609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56" name="ZoneTexte 55"/>
            <p:cNvSpPr txBox="1"/>
            <p:nvPr/>
          </p:nvSpPr>
          <p:spPr bwMode="auto">
            <a:xfrm>
              <a:off x="2986185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57" name="ZoneTexte 56"/>
            <p:cNvSpPr txBox="1"/>
            <p:nvPr/>
          </p:nvSpPr>
          <p:spPr bwMode="auto">
            <a:xfrm>
              <a:off x="3832129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58" name="ZoneTexte 57"/>
            <p:cNvSpPr txBox="1"/>
            <p:nvPr/>
          </p:nvSpPr>
          <p:spPr bwMode="auto">
            <a:xfrm>
              <a:off x="4339004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59" name="ZoneTexte 58"/>
            <p:cNvSpPr txBox="1"/>
            <p:nvPr/>
          </p:nvSpPr>
          <p:spPr bwMode="auto">
            <a:xfrm>
              <a:off x="5115807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0" name="ZoneTexte 59"/>
            <p:cNvSpPr txBox="1"/>
            <p:nvPr/>
          </p:nvSpPr>
          <p:spPr bwMode="auto">
            <a:xfrm>
              <a:off x="5931206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1" name="ZoneTexte 60"/>
            <p:cNvSpPr txBox="1"/>
            <p:nvPr/>
          </p:nvSpPr>
          <p:spPr bwMode="auto">
            <a:xfrm>
              <a:off x="6622662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2" name="ZoneTexte 61"/>
            <p:cNvSpPr txBox="1"/>
            <p:nvPr/>
          </p:nvSpPr>
          <p:spPr bwMode="auto">
            <a:xfrm>
              <a:off x="7646139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3" name="ZoneTexte 62"/>
            <p:cNvSpPr txBox="1"/>
            <p:nvPr/>
          </p:nvSpPr>
          <p:spPr bwMode="auto">
            <a:xfrm>
              <a:off x="8373169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4" name="ZoneTexte 63"/>
            <p:cNvSpPr txBox="1"/>
            <p:nvPr/>
          </p:nvSpPr>
          <p:spPr bwMode="auto">
            <a:xfrm>
              <a:off x="9164752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5" name="ZoneTexte 64"/>
            <p:cNvSpPr txBox="1"/>
            <p:nvPr/>
          </p:nvSpPr>
          <p:spPr bwMode="auto">
            <a:xfrm>
              <a:off x="10232477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66" name="ZoneTexte 65"/>
            <p:cNvSpPr txBox="1"/>
            <p:nvPr/>
          </p:nvSpPr>
          <p:spPr bwMode="auto">
            <a:xfrm>
              <a:off x="10853229" y="1489673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</p:grpSp>
      <p:grpSp>
        <p:nvGrpSpPr>
          <p:cNvPr id="67" name="Groupe 66"/>
          <p:cNvGrpSpPr/>
          <p:nvPr/>
        </p:nvGrpSpPr>
        <p:grpSpPr bwMode="auto">
          <a:xfrm>
            <a:off x="1669655" y="2466139"/>
            <a:ext cx="9621742" cy="835870"/>
            <a:chOff x="2060180" y="2307017"/>
            <a:chExt cx="9621742" cy="835870"/>
          </a:xfrm>
        </p:grpSpPr>
        <p:sp>
          <p:nvSpPr>
            <p:cNvPr id="68" name="ZoneTexte 67"/>
            <p:cNvSpPr txBox="1"/>
            <p:nvPr/>
          </p:nvSpPr>
          <p:spPr bwMode="auto">
            <a:xfrm>
              <a:off x="2060180" y="2515411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=</a:t>
              </a:r>
              <a:endParaRPr/>
            </a:p>
          </p:txBody>
        </p:sp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2527084" y="2427669"/>
              <a:ext cx="594566" cy="594566"/>
            </a:xfrm>
            <a:prstGeom prst="rect">
              <a:avLst/>
            </a:prstGeom>
          </p:spPr>
        </p:pic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334661" y="2476218"/>
              <a:ext cx="497468" cy="497468"/>
            </a:xfrm>
            <a:prstGeom prst="rect">
              <a:avLst/>
            </a:prstGeom>
          </p:spPr>
        </p:pic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053605" y="2548386"/>
              <a:ext cx="353132" cy="353132"/>
            </a:xfrm>
            <a:prstGeom prst="rect">
              <a:avLst/>
            </a:prstGeom>
          </p:spPr>
        </p:pic>
        <p:pic>
          <p:nvPicPr>
            <p:cNvPr id="72" name="Image 71"/>
            <p:cNvPicPr>
              <a:picLocks noChangeAspect="1"/>
            </p:cNvPicPr>
            <p:nvPr/>
          </p:nvPicPr>
          <p:blipFill>
            <a:blip r:embed="rId9"/>
            <a:srcRect b="13378"/>
            <a:stretch/>
          </p:blipFill>
          <p:spPr bwMode="auto">
            <a:xfrm>
              <a:off x="8620044" y="2403222"/>
              <a:ext cx="688641" cy="643461"/>
            </a:xfrm>
            <a:prstGeom prst="rect">
              <a:avLst/>
            </a:prstGeom>
          </p:spPr>
        </p:pic>
        <p:pic>
          <p:nvPicPr>
            <p:cNvPr id="73" name="Image 72"/>
            <p:cNvPicPr>
              <a:picLocks noChangeAspect="1"/>
            </p:cNvPicPr>
            <p:nvPr/>
          </p:nvPicPr>
          <p:blipFill>
            <a:blip r:embed="rId10"/>
            <a:srcRect b="20245"/>
            <a:stretch/>
          </p:blipFill>
          <p:spPr bwMode="auto">
            <a:xfrm>
              <a:off x="5286482" y="2378991"/>
              <a:ext cx="805590" cy="691921"/>
            </a:xfrm>
            <a:prstGeom prst="rect">
              <a:avLst/>
            </a:prstGeom>
          </p:spPr>
        </p:pic>
        <p:pic>
          <p:nvPicPr>
            <p:cNvPr id="74" name="Image 73"/>
            <p:cNvPicPr>
              <a:picLocks noChangeAspect="1"/>
            </p:cNvPicPr>
            <p:nvPr/>
          </p:nvPicPr>
          <p:blipFill>
            <a:blip r:embed="rId11"/>
            <a:srcRect l="16254" t="9561" r="13375" b="14522"/>
            <a:stretch/>
          </p:blipFill>
          <p:spPr bwMode="auto">
            <a:xfrm>
              <a:off x="6245816" y="2441633"/>
              <a:ext cx="486911" cy="566639"/>
            </a:xfrm>
            <a:prstGeom prst="rect">
              <a:avLst/>
            </a:prstGeom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6886470" y="2307017"/>
              <a:ext cx="835869" cy="835870"/>
            </a:xfrm>
            <a:prstGeom prst="rect">
              <a:avLst/>
            </a:prstGeom>
          </p:spPr>
        </p:pic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13"/>
            <a:srcRect r="77556"/>
            <a:stretch/>
          </p:blipFill>
          <p:spPr bwMode="auto">
            <a:xfrm>
              <a:off x="10496285" y="2512448"/>
              <a:ext cx="450077" cy="425009"/>
            </a:xfrm>
            <a:prstGeom prst="rect">
              <a:avLst/>
            </a:prstGeom>
          </p:spPr>
        </p:pic>
        <p:pic>
          <p:nvPicPr>
            <p:cNvPr id="77" name="Image 76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7876082" y="2387684"/>
              <a:ext cx="590219" cy="674536"/>
            </a:xfrm>
            <a:prstGeom prst="rect">
              <a:avLst/>
            </a:prstGeom>
          </p:spPr>
        </p:pic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1150903" y="2508493"/>
              <a:ext cx="531019" cy="432919"/>
            </a:xfrm>
            <a:prstGeom prst="rect">
              <a:avLst/>
            </a:prstGeom>
          </p:spPr>
        </p:pic>
        <p:pic>
          <p:nvPicPr>
            <p:cNvPr id="79" name="Image 78"/>
            <p:cNvPicPr>
              <a:picLocks noChangeAspect="1"/>
            </p:cNvPicPr>
            <p:nvPr/>
          </p:nvPicPr>
          <p:blipFill>
            <a:blip r:embed="rId16"/>
            <a:srcRect t="26889"/>
            <a:stretch/>
          </p:blipFill>
          <p:spPr bwMode="auto">
            <a:xfrm>
              <a:off x="9462428" y="2403222"/>
              <a:ext cx="880114" cy="643461"/>
            </a:xfrm>
            <a:prstGeom prst="rect">
              <a:avLst/>
            </a:prstGeom>
          </p:spPr>
        </p:pic>
        <p:pic>
          <p:nvPicPr>
            <p:cNvPr id="80" name="Image 79"/>
            <p:cNvPicPr>
              <a:picLocks noChangeAspect="1"/>
            </p:cNvPicPr>
            <p:nvPr/>
          </p:nvPicPr>
          <p:blipFill>
            <a:blip r:embed="rId17"/>
            <a:srcRect l="29310" t="17914" r="29473" b="16043"/>
            <a:stretch/>
          </p:blipFill>
          <p:spPr bwMode="auto">
            <a:xfrm>
              <a:off x="4662081" y="2481807"/>
              <a:ext cx="470659" cy="486290"/>
            </a:xfrm>
            <a:prstGeom prst="rect">
              <a:avLst/>
            </a:prstGeom>
          </p:spPr>
        </p:pic>
        <p:sp>
          <p:nvSpPr>
            <p:cNvPr id="81" name="ZoneTexte 80"/>
            <p:cNvSpPr txBox="1"/>
            <p:nvPr/>
          </p:nvSpPr>
          <p:spPr bwMode="auto">
            <a:xfrm>
              <a:off x="2458681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2" name="ZoneTexte 81"/>
            <p:cNvSpPr txBox="1"/>
            <p:nvPr/>
          </p:nvSpPr>
          <p:spPr bwMode="auto">
            <a:xfrm>
              <a:off x="3012257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3" name="ZoneTexte 82"/>
            <p:cNvSpPr txBox="1"/>
            <p:nvPr/>
          </p:nvSpPr>
          <p:spPr bwMode="auto">
            <a:xfrm>
              <a:off x="3858201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4" name="ZoneTexte 83"/>
            <p:cNvSpPr txBox="1"/>
            <p:nvPr/>
          </p:nvSpPr>
          <p:spPr bwMode="auto">
            <a:xfrm>
              <a:off x="4365076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5" name="ZoneTexte 84"/>
            <p:cNvSpPr txBox="1"/>
            <p:nvPr/>
          </p:nvSpPr>
          <p:spPr bwMode="auto">
            <a:xfrm>
              <a:off x="5141879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6" name="ZoneTexte 85"/>
            <p:cNvSpPr txBox="1"/>
            <p:nvPr/>
          </p:nvSpPr>
          <p:spPr bwMode="auto">
            <a:xfrm>
              <a:off x="5957278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7" name="ZoneTexte 86"/>
            <p:cNvSpPr txBox="1"/>
            <p:nvPr/>
          </p:nvSpPr>
          <p:spPr bwMode="auto">
            <a:xfrm>
              <a:off x="6648734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8" name="ZoneTexte 87"/>
            <p:cNvSpPr txBox="1"/>
            <p:nvPr/>
          </p:nvSpPr>
          <p:spPr bwMode="auto">
            <a:xfrm>
              <a:off x="7672211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89" name="ZoneTexte 88"/>
            <p:cNvSpPr txBox="1"/>
            <p:nvPr/>
          </p:nvSpPr>
          <p:spPr bwMode="auto">
            <a:xfrm>
              <a:off x="8399241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90" name="ZoneTexte 89"/>
            <p:cNvSpPr txBox="1"/>
            <p:nvPr/>
          </p:nvSpPr>
          <p:spPr bwMode="auto">
            <a:xfrm>
              <a:off x="9190824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91" name="ZoneTexte 90"/>
            <p:cNvSpPr txBox="1"/>
            <p:nvPr/>
          </p:nvSpPr>
          <p:spPr bwMode="auto">
            <a:xfrm>
              <a:off x="10258549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92" name="ZoneTexte 91"/>
            <p:cNvSpPr txBox="1"/>
            <p:nvPr/>
          </p:nvSpPr>
          <p:spPr bwMode="auto">
            <a:xfrm>
              <a:off x="10879300" y="2540286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</p:grpSp>
      <p:grpSp>
        <p:nvGrpSpPr>
          <p:cNvPr id="93" name="Groupe 92"/>
          <p:cNvGrpSpPr/>
          <p:nvPr/>
        </p:nvGrpSpPr>
        <p:grpSpPr bwMode="auto">
          <a:xfrm>
            <a:off x="1695727" y="3456800"/>
            <a:ext cx="9621742" cy="835870"/>
            <a:chOff x="2086252" y="3237725"/>
            <a:chExt cx="9621742" cy="835870"/>
          </a:xfrm>
        </p:grpSpPr>
        <p:sp>
          <p:nvSpPr>
            <p:cNvPr id="94" name="AutoShape 2"/>
            <p:cNvSpPr>
              <a:spLocks noChangeAspect="1" noChangeArrowheads="1"/>
            </p:cNvSpPr>
            <p:nvPr/>
          </p:nvSpPr>
          <p:spPr bwMode="auto">
            <a:xfrm>
              <a:off x="6476394" y="3775909"/>
              <a:ext cx="125172" cy="12517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fr-FR"/>
            </a:p>
          </p:txBody>
        </p:sp>
        <p:sp>
          <p:nvSpPr>
            <p:cNvPr id="95" name="ZoneTexte 94"/>
            <p:cNvSpPr txBox="1"/>
            <p:nvPr/>
          </p:nvSpPr>
          <p:spPr bwMode="auto">
            <a:xfrm>
              <a:off x="2086252" y="3446119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=</a:t>
              </a:r>
              <a:endParaRPr/>
            </a:p>
          </p:txBody>
        </p:sp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2553156" y="3358377"/>
              <a:ext cx="594566" cy="594566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3360733" y="3406926"/>
              <a:ext cx="497468" cy="497468"/>
            </a:xfrm>
            <a:prstGeom prst="rect">
              <a:avLst/>
            </a:prstGeom>
          </p:spPr>
        </p:pic>
        <p:pic>
          <p:nvPicPr>
            <p:cNvPr id="98" name="Image 97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4079677" y="3479093"/>
              <a:ext cx="353132" cy="353132"/>
            </a:xfrm>
            <a:prstGeom prst="rect">
              <a:avLst/>
            </a:prstGeom>
          </p:spPr>
        </p:pic>
        <p:pic>
          <p:nvPicPr>
            <p:cNvPr id="99" name="Image 98"/>
            <p:cNvPicPr>
              <a:picLocks noChangeAspect="1"/>
            </p:cNvPicPr>
            <p:nvPr/>
          </p:nvPicPr>
          <p:blipFill>
            <a:blip r:embed="rId9"/>
            <a:srcRect b="13378"/>
            <a:stretch/>
          </p:blipFill>
          <p:spPr bwMode="auto">
            <a:xfrm>
              <a:off x="8646116" y="3333930"/>
              <a:ext cx="688641" cy="643461"/>
            </a:xfrm>
            <a:prstGeom prst="rect">
              <a:avLst/>
            </a:prstGeom>
          </p:spPr>
        </p:pic>
        <p:pic>
          <p:nvPicPr>
            <p:cNvPr id="100" name="Image 99"/>
            <p:cNvPicPr>
              <a:picLocks noChangeAspect="1"/>
            </p:cNvPicPr>
            <p:nvPr/>
          </p:nvPicPr>
          <p:blipFill>
            <a:blip r:embed="rId10"/>
            <a:srcRect b="20245"/>
            <a:stretch/>
          </p:blipFill>
          <p:spPr bwMode="auto">
            <a:xfrm>
              <a:off x="5312555" y="3309699"/>
              <a:ext cx="805590" cy="691921"/>
            </a:xfrm>
            <a:prstGeom prst="rect">
              <a:avLst/>
            </a:prstGeom>
          </p:spPr>
        </p:pic>
        <p:pic>
          <p:nvPicPr>
            <p:cNvPr id="101" name="Image 100"/>
            <p:cNvPicPr>
              <a:picLocks noChangeAspect="1"/>
            </p:cNvPicPr>
            <p:nvPr/>
          </p:nvPicPr>
          <p:blipFill>
            <a:blip r:embed="rId11"/>
            <a:srcRect l="16254" t="9561" r="13375" b="14522"/>
            <a:stretch/>
          </p:blipFill>
          <p:spPr bwMode="auto">
            <a:xfrm>
              <a:off x="6271888" y="3372341"/>
              <a:ext cx="486911" cy="566639"/>
            </a:xfrm>
            <a:prstGeom prst="rect">
              <a:avLst/>
            </a:prstGeom>
          </p:spPr>
        </p:pic>
        <p:pic>
          <p:nvPicPr>
            <p:cNvPr id="102" name="Image 101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6912542" y="3237725"/>
              <a:ext cx="835869" cy="835870"/>
            </a:xfrm>
            <a:prstGeom prst="rect">
              <a:avLst/>
            </a:prstGeom>
          </p:spPr>
        </p:pic>
        <p:pic>
          <p:nvPicPr>
            <p:cNvPr id="103" name="Image 102"/>
            <p:cNvPicPr>
              <a:picLocks noChangeAspect="1"/>
            </p:cNvPicPr>
            <p:nvPr/>
          </p:nvPicPr>
          <p:blipFill>
            <a:blip r:embed="rId13"/>
            <a:srcRect r="77556"/>
            <a:stretch/>
          </p:blipFill>
          <p:spPr bwMode="auto">
            <a:xfrm>
              <a:off x="10522357" y="3443156"/>
              <a:ext cx="450077" cy="425009"/>
            </a:xfrm>
            <a:prstGeom prst="rect">
              <a:avLst/>
            </a:prstGeom>
          </p:spPr>
        </p:pic>
        <p:pic>
          <p:nvPicPr>
            <p:cNvPr id="104" name="Image 103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7902154" y="3318392"/>
              <a:ext cx="590219" cy="674536"/>
            </a:xfrm>
            <a:prstGeom prst="rect">
              <a:avLst/>
            </a:prstGeom>
          </p:spPr>
        </p:pic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11176975" y="3439201"/>
              <a:ext cx="531019" cy="432919"/>
            </a:xfrm>
            <a:prstGeom prst="rect">
              <a:avLst/>
            </a:prstGeom>
          </p:spPr>
        </p:pic>
        <p:pic>
          <p:nvPicPr>
            <p:cNvPr id="106" name="Image 105"/>
            <p:cNvPicPr>
              <a:picLocks noChangeAspect="1"/>
            </p:cNvPicPr>
            <p:nvPr/>
          </p:nvPicPr>
          <p:blipFill>
            <a:blip r:embed="rId16"/>
            <a:srcRect t="26889"/>
            <a:stretch/>
          </p:blipFill>
          <p:spPr bwMode="auto">
            <a:xfrm>
              <a:off x="9488500" y="3333930"/>
              <a:ext cx="880114" cy="643461"/>
            </a:xfrm>
            <a:prstGeom prst="rect">
              <a:avLst/>
            </a:prstGeom>
          </p:spPr>
        </p:pic>
        <p:pic>
          <p:nvPicPr>
            <p:cNvPr id="107" name="Image 106"/>
            <p:cNvPicPr>
              <a:picLocks noChangeAspect="1"/>
            </p:cNvPicPr>
            <p:nvPr/>
          </p:nvPicPr>
          <p:blipFill>
            <a:blip r:embed="rId17"/>
            <a:srcRect l="29310" t="17914" r="29473" b="16043"/>
            <a:stretch/>
          </p:blipFill>
          <p:spPr bwMode="auto">
            <a:xfrm>
              <a:off x="4688153" y="3412515"/>
              <a:ext cx="470659" cy="486290"/>
            </a:xfrm>
            <a:prstGeom prst="rect">
              <a:avLst/>
            </a:prstGeom>
          </p:spPr>
        </p:pic>
        <p:sp>
          <p:nvSpPr>
            <p:cNvPr id="108" name="ZoneTexte 107"/>
            <p:cNvSpPr txBox="1"/>
            <p:nvPr/>
          </p:nvSpPr>
          <p:spPr bwMode="auto">
            <a:xfrm>
              <a:off x="2484753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09" name="ZoneTexte 108"/>
            <p:cNvSpPr txBox="1"/>
            <p:nvPr/>
          </p:nvSpPr>
          <p:spPr bwMode="auto">
            <a:xfrm>
              <a:off x="3038329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0" name="ZoneTexte 109"/>
            <p:cNvSpPr txBox="1"/>
            <p:nvPr/>
          </p:nvSpPr>
          <p:spPr bwMode="auto">
            <a:xfrm>
              <a:off x="3884273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1" name="ZoneTexte 110"/>
            <p:cNvSpPr txBox="1"/>
            <p:nvPr/>
          </p:nvSpPr>
          <p:spPr bwMode="auto">
            <a:xfrm>
              <a:off x="4391148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2" name="ZoneTexte 111"/>
            <p:cNvSpPr txBox="1"/>
            <p:nvPr/>
          </p:nvSpPr>
          <p:spPr bwMode="auto">
            <a:xfrm>
              <a:off x="5167951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3" name="ZoneTexte 112"/>
            <p:cNvSpPr txBox="1"/>
            <p:nvPr/>
          </p:nvSpPr>
          <p:spPr bwMode="auto">
            <a:xfrm>
              <a:off x="5983350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4" name="ZoneTexte 113"/>
            <p:cNvSpPr txBox="1"/>
            <p:nvPr/>
          </p:nvSpPr>
          <p:spPr bwMode="auto">
            <a:xfrm>
              <a:off x="6674806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5" name="ZoneTexte 114"/>
            <p:cNvSpPr txBox="1"/>
            <p:nvPr/>
          </p:nvSpPr>
          <p:spPr bwMode="auto">
            <a:xfrm>
              <a:off x="7698283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6" name="ZoneTexte 115"/>
            <p:cNvSpPr txBox="1"/>
            <p:nvPr/>
          </p:nvSpPr>
          <p:spPr bwMode="auto">
            <a:xfrm>
              <a:off x="8425313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7" name="ZoneTexte 116"/>
            <p:cNvSpPr txBox="1"/>
            <p:nvPr/>
          </p:nvSpPr>
          <p:spPr bwMode="auto">
            <a:xfrm>
              <a:off x="9216896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8" name="ZoneTexte 117"/>
            <p:cNvSpPr txBox="1"/>
            <p:nvPr/>
          </p:nvSpPr>
          <p:spPr bwMode="auto">
            <a:xfrm>
              <a:off x="10284621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  <p:sp>
          <p:nvSpPr>
            <p:cNvPr id="119" name="ZoneTexte 118"/>
            <p:cNvSpPr txBox="1"/>
            <p:nvPr/>
          </p:nvSpPr>
          <p:spPr bwMode="auto">
            <a:xfrm>
              <a:off x="10905373" y="3470994"/>
              <a:ext cx="440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fr-FR"/>
                <a:t>?</a:t>
              </a:r>
              <a:endParaRPr/>
            </a:p>
          </p:txBody>
        </p:sp>
      </p:grpSp>
      <p:sp>
        <p:nvSpPr>
          <p:cNvPr id="120" name="Google Shape;763;p26"/>
          <p:cNvSpPr txBox="1"/>
          <p:nvPr/>
        </p:nvSpPr>
        <p:spPr bwMode="auto">
          <a:xfrm>
            <a:off x="416489" y="5255001"/>
            <a:ext cx="2722991" cy="313499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Modélisation bayésienne</a:t>
            </a:r>
            <a:endParaRPr/>
          </a:p>
        </p:txBody>
      </p:sp>
      <p:sp>
        <p:nvSpPr>
          <p:cNvPr id="121" name="Google Shape;763;p26"/>
          <p:cNvSpPr txBox="1"/>
          <p:nvPr/>
        </p:nvSpPr>
        <p:spPr bwMode="auto">
          <a:xfrm>
            <a:off x="6202420" y="5242455"/>
            <a:ext cx="3157072" cy="313499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3" tIns="91423" rIns="91423" bIns="91423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Apprentissage automatique</a:t>
            </a:r>
            <a:endParaRPr/>
          </a:p>
        </p:txBody>
      </p:sp>
      <p:sp>
        <p:nvSpPr>
          <p:cNvPr id="122" name="ZoneTexte 121"/>
          <p:cNvSpPr txBox="1"/>
          <p:nvPr/>
        </p:nvSpPr>
        <p:spPr bwMode="auto">
          <a:xfrm>
            <a:off x="6522017" y="5658683"/>
            <a:ext cx="4207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/>
              <a:t>Ieva Baltusyte</a:t>
            </a:r>
            <a:br>
              <a:rPr lang="fr-FR" sz="1200"/>
            </a:br>
            <a:r>
              <a:rPr lang="fr-FR" sz="1200"/>
              <a:t>ieva.baltusyte@cirad.fr</a:t>
            </a:r>
            <a:br>
              <a:rPr lang="fr-FR" sz="1200"/>
            </a:br>
            <a:r>
              <a:rPr lang="fr-FR" sz="1200"/>
              <a:t>Université de Montpellier / IRD (Mivegec) / Cirad (UMR Astre)</a:t>
            </a:r>
            <a:endParaRPr/>
          </a:p>
        </p:txBody>
      </p:sp>
      <p:pic>
        <p:nvPicPr>
          <p:cNvPr id="123" name="Image 122"/>
          <p:cNvPicPr>
            <a:picLocks noChangeAspect="1"/>
          </p:cNvPicPr>
          <p:nvPr/>
        </p:nvPicPr>
        <p:blipFill>
          <a:blip r:embed="rId18"/>
          <a:srcRect l="31593" t="37419" r="31950" b="45348"/>
          <a:stretch/>
        </p:blipFill>
        <p:spPr bwMode="auto">
          <a:xfrm>
            <a:off x="9439657" y="4369620"/>
            <a:ext cx="1406382" cy="1181875"/>
          </a:xfrm>
          <a:prstGeom prst="hexagon">
            <a:avLst>
              <a:gd name="adj" fmla="val 25000"/>
              <a:gd name="vf" fmla="val 115470"/>
            </a:avLst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 bwMode="auto">
          <a:xfrm>
            <a:off x="7013218" y="280938"/>
            <a:ext cx="4650256" cy="5500456"/>
            <a:chOff x="5758415" y="340724"/>
            <a:chExt cx="5836650" cy="6908491"/>
          </a:xfrm>
        </p:grpSpPr>
        <p:sp>
          <p:nvSpPr>
            <p:cNvPr id="2" name="Freeform 2"/>
            <p:cNvSpPr/>
            <p:nvPr/>
          </p:nvSpPr>
          <p:spPr bwMode="auto">
            <a:xfrm>
              <a:off x="6156503" y="1229683"/>
              <a:ext cx="5438562" cy="5335598"/>
            </a:xfrm>
            <a:custGeom>
              <a:avLst/>
              <a:gdLst/>
              <a:ahLst/>
              <a:cxnLst/>
              <a:rect l="l" t="t" r="r" b="b"/>
              <a:pathLst>
                <a:path w="8684819" h="9056620" extrusionOk="0">
                  <a:moveTo>
                    <a:pt x="0" y="0"/>
                  </a:moveTo>
                  <a:lnTo>
                    <a:pt x="8684818" y="0"/>
                  </a:lnTo>
                  <a:lnTo>
                    <a:pt x="8684818" y="9056620"/>
                  </a:lnTo>
                  <a:lnTo>
                    <a:pt x="0" y="9056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 l="14845" r="17348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 dirty="0"/>
            </a:p>
          </p:txBody>
        </p:sp>
        <p:sp>
          <p:nvSpPr>
            <p:cNvPr id="35" name="Freeform 35"/>
            <p:cNvSpPr/>
            <p:nvPr/>
          </p:nvSpPr>
          <p:spPr bwMode="auto">
            <a:xfrm>
              <a:off x="5758415" y="5764798"/>
              <a:ext cx="2041745" cy="1484417"/>
            </a:xfrm>
            <a:custGeom>
              <a:avLst/>
              <a:gdLst/>
              <a:ahLst/>
              <a:cxnLst/>
              <a:rect l="l" t="t" r="r" b="b"/>
              <a:pathLst>
                <a:path w="2734260" h="1956873" extrusionOk="0">
                  <a:moveTo>
                    <a:pt x="0" y="0"/>
                  </a:moveTo>
                  <a:lnTo>
                    <a:pt x="2734260" y="0"/>
                  </a:lnTo>
                  <a:lnTo>
                    <a:pt x="2734260" y="1956873"/>
                  </a:lnTo>
                  <a:lnTo>
                    <a:pt x="0" y="1956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rcRect l="75426" t="40334" r="3962" b="38805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57" name="TextBox 57"/>
            <p:cNvSpPr txBox="1"/>
            <p:nvPr/>
          </p:nvSpPr>
          <p:spPr bwMode="auto">
            <a:xfrm>
              <a:off x="6340116" y="340724"/>
              <a:ext cx="5017122" cy="910114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21"/>
                </a:lnSpc>
                <a:spcBef>
                  <a:spcPts val="0"/>
                </a:spcBef>
                <a:defRPr/>
              </a:pPr>
              <a:r>
                <a:rPr lang="fr-FR" sz="21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2009-2012 : Données de piégeage des </a:t>
              </a:r>
              <a:r>
                <a:rPr lang="fr-FR" sz="21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Culicoides</a:t>
              </a:r>
              <a:endParaRPr dirty="0"/>
            </a:p>
          </p:txBody>
        </p:sp>
      </p:grpSp>
      <p:grpSp>
        <p:nvGrpSpPr>
          <p:cNvPr id="46" name="Group 46"/>
          <p:cNvGrpSpPr/>
          <p:nvPr/>
        </p:nvGrpSpPr>
        <p:grpSpPr bwMode="auto">
          <a:xfrm>
            <a:off x="8043408" y="2197631"/>
            <a:ext cx="2912082" cy="1106246"/>
            <a:chOff x="0" y="-57150"/>
            <a:chExt cx="1150452" cy="437035"/>
          </a:xfrm>
        </p:grpSpPr>
        <p:sp>
          <p:nvSpPr>
            <p:cNvPr id="47" name="Freeform 47"/>
            <p:cNvSpPr/>
            <p:nvPr/>
          </p:nvSpPr>
          <p:spPr bwMode="auto">
            <a:xfrm>
              <a:off x="0" y="0"/>
              <a:ext cx="1150452" cy="379885"/>
            </a:xfrm>
            <a:custGeom>
              <a:avLst/>
              <a:gdLst/>
              <a:ahLst/>
              <a:cxnLst/>
              <a:rect l="l" t="t" r="r" b="b"/>
              <a:pathLst>
                <a:path w="1150452" h="379885" extrusionOk="0">
                  <a:moveTo>
                    <a:pt x="90391" y="0"/>
                  </a:moveTo>
                  <a:lnTo>
                    <a:pt x="1060062" y="0"/>
                  </a:lnTo>
                  <a:cubicBezTo>
                    <a:pt x="1109983" y="0"/>
                    <a:pt x="1150452" y="40469"/>
                    <a:pt x="1150452" y="90391"/>
                  </a:cubicBezTo>
                  <a:lnTo>
                    <a:pt x="1150452" y="289495"/>
                  </a:lnTo>
                  <a:cubicBezTo>
                    <a:pt x="1150452" y="313468"/>
                    <a:pt x="1140929" y="336459"/>
                    <a:pt x="1123977" y="353411"/>
                  </a:cubicBezTo>
                  <a:cubicBezTo>
                    <a:pt x="1107026" y="370362"/>
                    <a:pt x="1084035" y="379885"/>
                    <a:pt x="1060062" y="379885"/>
                  </a:cubicBezTo>
                  <a:lnTo>
                    <a:pt x="90391" y="379885"/>
                  </a:lnTo>
                  <a:cubicBezTo>
                    <a:pt x="66418" y="379885"/>
                    <a:pt x="43426" y="370362"/>
                    <a:pt x="26475" y="353411"/>
                  </a:cubicBezTo>
                  <a:cubicBezTo>
                    <a:pt x="9523" y="336459"/>
                    <a:pt x="0" y="313468"/>
                    <a:pt x="0" y="289495"/>
                  </a:cubicBezTo>
                  <a:lnTo>
                    <a:pt x="0" y="90391"/>
                  </a:lnTo>
                  <a:cubicBezTo>
                    <a:pt x="0" y="66418"/>
                    <a:pt x="9523" y="43426"/>
                    <a:pt x="26475" y="26475"/>
                  </a:cubicBezTo>
                  <a:cubicBezTo>
                    <a:pt x="43426" y="9523"/>
                    <a:pt x="66418" y="0"/>
                    <a:pt x="90391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48" name="TextBox 48"/>
            <p:cNvSpPr txBox="1"/>
            <p:nvPr/>
          </p:nvSpPr>
          <p:spPr bwMode="auto">
            <a:xfrm>
              <a:off x="0" y="-57150"/>
              <a:ext cx="1150452" cy="437035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49"/>
                </a:lnSpc>
                <a:defRPr/>
              </a:pPr>
              <a:r>
                <a:rPr lang="en-US" sz="1700" b="1" dirty="0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165 </a:t>
              </a:r>
              <a:r>
                <a:rPr lang="en-US" sz="1700" b="1" dirty="0" err="1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pièges</a:t>
              </a:r>
              <a:endParaRPr dirty="0"/>
            </a:p>
            <a:p>
              <a:pPr algn="ctr">
                <a:lnSpc>
                  <a:spcPts val="2349"/>
                </a:lnSpc>
                <a:defRPr/>
              </a:pPr>
              <a:r>
                <a:rPr lang="en-US" sz="1700" b="1" dirty="0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1-2 </a:t>
              </a:r>
              <a:r>
                <a:rPr lang="fr-FR" sz="1700" b="1" dirty="0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 à 2 pièges/ département</a:t>
              </a:r>
            </a:p>
            <a:p>
              <a:pPr algn="ctr">
                <a:lnSpc>
                  <a:spcPts val="2349"/>
                </a:lnSpc>
                <a:defRPr/>
              </a:pPr>
              <a:r>
                <a:rPr lang="en-US" sz="1700" b="1" dirty="0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14895 sessions de </a:t>
              </a:r>
              <a:r>
                <a:rPr lang="en-US" sz="1700" b="1" dirty="0" err="1">
                  <a:solidFill>
                    <a:srgbClr val="000000">
                      <a:alpha val="80784"/>
                    </a:srgbClr>
                  </a:solidFill>
                  <a:latin typeface="Canva Sans Bold"/>
                  <a:ea typeface="Canva Sans Bold"/>
                  <a:cs typeface="Canva Sans Bold"/>
                </a:rPr>
                <a:t>piégeage</a:t>
              </a:r>
              <a:endParaRPr lang="en-US" dirty="0"/>
            </a:p>
          </p:txBody>
        </p:sp>
      </p:grpSp>
      <p:sp>
        <p:nvSpPr>
          <p:cNvPr id="40" name="Freeform 40"/>
          <p:cNvSpPr/>
          <p:nvPr/>
        </p:nvSpPr>
        <p:spPr bwMode="auto">
          <a:xfrm>
            <a:off x="775961" y="3525493"/>
            <a:ext cx="1023907" cy="1197183"/>
          </a:xfrm>
          <a:custGeom>
            <a:avLst/>
            <a:gdLst/>
            <a:ahLst/>
            <a:cxnLst/>
            <a:rect l="l" t="t" r="r" b="b"/>
            <a:pathLst>
              <a:path w="1644109" h="1922343" extrusionOk="0">
                <a:moveTo>
                  <a:pt x="0" y="0"/>
                </a:moveTo>
                <a:lnTo>
                  <a:pt x="1644109" y="0"/>
                </a:lnTo>
                <a:lnTo>
                  <a:pt x="1644109" y="1922343"/>
                </a:lnTo>
                <a:lnTo>
                  <a:pt x="0" y="1922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3" name="Freeform 13"/>
          <p:cNvSpPr/>
          <p:nvPr/>
        </p:nvSpPr>
        <p:spPr bwMode="auto">
          <a:xfrm>
            <a:off x="600970" y="5521654"/>
            <a:ext cx="947213" cy="870880"/>
          </a:xfrm>
          <a:custGeom>
            <a:avLst/>
            <a:gdLst/>
            <a:ahLst/>
            <a:cxnLst/>
            <a:rect l="l" t="t" r="r" b="b"/>
            <a:pathLst>
              <a:path w="1596518" h="1596518" extrusionOk="0">
                <a:moveTo>
                  <a:pt x="0" y="0"/>
                </a:moveTo>
                <a:lnTo>
                  <a:pt x="1596517" y="0"/>
                </a:lnTo>
                <a:lnTo>
                  <a:pt x="1596517" y="1596518"/>
                </a:lnTo>
                <a:lnTo>
                  <a:pt x="0" y="1596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4" name="AutoShape 34"/>
          <p:cNvSpPr/>
          <p:nvPr/>
        </p:nvSpPr>
        <p:spPr bwMode="auto">
          <a:xfrm flipH="1">
            <a:off x="3354122" y="380435"/>
            <a:ext cx="0" cy="2100306"/>
          </a:xfrm>
          <a:prstGeom prst="line">
            <a:avLst/>
          </a:prstGeom>
          <a:grpFill/>
          <a:ln w="28575" cap="flat">
            <a:solidFill>
              <a:srgbClr val="737373">
                <a:alpha val="7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7" name="Freeform 37"/>
          <p:cNvSpPr/>
          <p:nvPr/>
        </p:nvSpPr>
        <p:spPr bwMode="auto">
          <a:xfrm>
            <a:off x="4592952" y="5391846"/>
            <a:ext cx="1218819" cy="1321640"/>
          </a:xfrm>
          <a:custGeom>
            <a:avLst/>
            <a:gdLst/>
            <a:ahLst/>
            <a:cxnLst/>
            <a:rect l="l" t="t" r="r" b="b"/>
            <a:pathLst>
              <a:path w="2134249" h="2302241" extrusionOk="0">
                <a:moveTo>
                  <a:pt x="0" y="0"/>
                </a:moveTo>
                <a:lnTo>
                  <a:pt x="2134249" y="0"/>
                </a:lnTo>
                <a:lnTo>
                  <a:pt x="2134249" y="2302241"/>
                </a:lnTo>
                <a:lnTo>
                  <a:pt x="0" y="23022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rcRect l="40465" t="16108" r="921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8" name="Freeform 38"/>
          <p:cNvSpPr/>
          <p:nvPr/>
        </p:nvSpPr>
        <p:spPr bwMode="auto">
          <a:xfrm>
            <a:off x="4324868" y="3628544"/>
            <a:ext cx="1169854" cy="999591"/>
          </a:xfrm>
          <a:custGeom>
            <a:avLst/>
            <a:gdLst/>
            <a:ahLst/>
            <a:cxnLst/>
            <a:rect l="l" t="t" r="r" b="b"/>
            <a:pathLst>
              <a:path w="2243283" h="1871006" extrusionOk="0">
                <a:moveTo>
                  <a:pt x="0" y="0"/>
                </a:moveTo>
                <a:lnTo>
                  <a:pt x="2243283" y="0"/>
                </a:lnTo>
                <a:lnTo>
                  <a:pt x="2243283" y="1871006"/>
                </a:lnTo>
                <a:lnTo>
                  <a:pt x="0" y="1871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 l="5574" t="10468" r="245" b="10982"/>
            <a:stretch/>
          </a:blipFill>
        </p:spPr>
        <p:txBody>
          <a:bodyPr/>
          <a:lstStyle/>
          <a:p>
            <a:pPr>
              <a:defRPr/>
            </a:pPr>
            <a:endParaRPr lang="fr-FR" sz="1200" dirty="0"/>
          </a:p>
        </p:txBody>
      </p:sp>
      <p:sp>
        <p:nvSpPr>
          <p:cNvPr id="39" name="AutoShape 39"/>
          <p:cNvSpPr/>
          <p:nvPr/>
        </p:nvSpPr>
        <p:spPr bwMode="auto">
          <a:xfrm>
            <a:off x="4923645" y="1188613"/>
            <a:ext cx="2467057" cy="837580"/>
          </a:xfrm>
          <a:prstGeom prst="line">
            <a:avLst/>
          </a:prstGeom>
          <a:grpFill/>
          <a:ln w="38100" cap="flat">
            <a:solidFill>
              <a:srgbClr val="FF3131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41" name="Freeform 41"/>
          <p:cNvSpPr/>
          <p:nvPr/>
        </p:nvSpPr>
        <p:spPr bwMode="auto">
          <a:xfrm>
            <a:off x="1865390" y="3571050"/>
            <a:ext cx="1021013" cy="1184687"/>
          </a:xfrm>
          <a:custGeom>
            <a:avLst/>
            <a:gdLst/>
            <a:ahLst/>
            <a:cxnLst/>
            <a:rect l="l" t="t" r="r" b="b"/>
            <a:pathLst>
              <a:path w="1639463" h="1902278" extrusionOk="0">
                <a:moveTo>
                  <a:pt x="0" y="0"/>
                </a:moveTo>
                <a:lnTo>
                  <a:pt x="1639463" y="0"/>
                </a:lnTo>
                <a:lnTo>
                  <a:pt x="1639463" y="1902278"/>
                </a:lnTo>
                <a:lnTo>
                  <a:pt x="0" y="19022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51" name="TextBox 51"/>
          <p:cNvSpPr txBox="1"/>
          <p:nvPr/>
        </p:nvSpPr>
        <p:spPr bwMode="auto">
          <a:xfrm>
            <a:off x="218084" y="4884111"/>
            <a:ext cx="1879688" cy="575927"/>
          </a:xfrm>
          <a:prstGeom prst="rect">
            <a:avLst/>
          </a:prstGeom>
          <a:grp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spcBef>
                <a:spcPts val="0"/>
              </a:spcBef>
              <a:defRPr/>
            </a:pP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Modèle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de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présence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/absence</a:t>
            </a:r>
            <a:endParaRPr dirty="0"/>
          </a:p>
        </p:txBody>
      </p:sp>
      <p:sp>
        <p:nvSpPr>
          <p:cNvPr id="52" name="TextBox 52"/>
          <p:cNvSpPr txBox="1"/>
          <p:nvPr/>
        </p:nvSpPr>
        <p:spPr bwMode="auto">
          <a:xfrm>
            <a:off x="4301734" y="4840519"/>
            <a:ext cx="1879688" cy="575927"/>
          </a:xfrm>
          <a:prstGeom prst="rect">
            <a:avLst/>
          </a:prstGeom>
          <a:grpFill/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Modèle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d'abondance</a:t>
            </a:r>
            <a:endParaRPr dirty="0"/>
          </a:p>
        </p:txBody>
      </p:sp>
      <p:sp>
        <p:nvSpPr>
          <p:cNvPr id="53" name="TextBox 53"/>
          <p:cNvSpPr txBox="1"/>
          <p:nvPr/>
        </p:nvSpPr>
        <p:spPr bwMode="auto">
          <a:xfrm>
            <a:off x="2011057" y="2653627"/>
            <a:ext cx="2604535" cy="280974"/>
          </a:xfrm>
          <a:prstGeom prst="rect">
            <a:avLst/>
          </a:prstGeom>
          <a:grp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spcBef>
                <a:spcPts val="0"/>
              </a:spcBef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SÉLECTION DES VARIABLES</a:t>
            </a:r>
            <a:endParaRPr lang="en-US" dirty="0"/>
          </a:p>
        </p:txBody>
      </p:sp>
      <p:sp>
        <p:nvSpPr>
          <p:cNvPr id="55" name="TextBox 55"/>
          <p:cNvSpPr txBox="1"/>
          <p:nvPr/>
        </p:nvSpPr>
        <p:spPr bwMode="auto">
          <a:xfrm>
            <a:off x="1071411" y="3060772"/>
            <a:ext cx="1430333" cy="430887"/>
          </a:xfrm>
          <a:prstGeom prst="rect">
            <a:avLst/>
          </a:prstGeom>
          <a:grpFill/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fr-FR" sz="1400" b="1" i="0" dirty="0">
                <a:effectLst/>
                <a:latin typeface="D-DINExp"/>
              </a:rPr>
              <a:t>Cartes de corrélation croisée</a:t>
            </a:r>
            <a:endParaRPr b="1" dirty="0"/>
          </a:p>
        </p:txBody>
      </p:sp>
      <p:sp>
        <p:nvSpPr>
          <p:cNvPr id="56" name="TextBox 56"/>
          <p:cNvSpPr txBox="1"/>
          <p:nvPr/>
        </p:nvSpPr>
        <p:spPr bwMode="auto">
          <a:xfrm>
            <a:off x="4117447" y="3143928"/>
            <a:ext cx="1701908" cy="430887"/>
          </a:xfrm>
          <a:prstGeom prst="rect">
            <a:avLst/>
          </a:prstGeom>
          <a:grpFill/>
        </p:spPr>
        <p:txBody>
          <a:bodyPr lIns="0" tIns="0" rIns="0" bIns="0" rtlCol="0" anchor="t">
            <a:spAutoFit/>
          </a:bodyPr>
          <a:lstStyle>
            <a:defPPr>
              <a:defRPr lang="fr-FR"/>
            </a:defPPr>
            <a:lvl1pPr algn="ctr">
              <a:spcBef>
                <a:spcPts val="0"/>
              </a:spcBef>
              <a:defRPr sz="1400" b="1" i="0">
                <a:effectLst/>
                <a:latin typeface="D-DINExp"/>
              </a:defRPr>
            </a:lvl1pPr>
          </a:lstStyle>
          <a:p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linéaire</a:t>
            </a:r>
            <a:r>
              <a:rPr lang="en-US" dirty="0"/>
              <a:t> </a:t>
            </a:r>
            <a:r>
              <a:rPr lang="en-US" dirty="0" err="1"/>
              <a:t>mixte</a:t>
            </a:r>
            <a:r>
              <a:rPr lang="en-US" dirty="0"/>
              <a:t> </a:t>
            </a:r>
            <a:r>
              <a:rPr lang="en-US" dirty="0" err="1"/>
              <a:t>général</a:t>
            </a:r>
            <a:r>
              <a:rPr lang="en-US" dirty="0"/>
              <a:t> </a:t>
            </a:r>
            <a:endParaRPr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3DB535F-11B2-0149-28B4-E31D7C0C0D8D}"/>
              </a:ext>
            </a:extLst>
          </p:cNvPr>
          <p:cNvGrpSpPr/>
          <p:nvPr/>
        </p:nvGrpSpPr>
        <p:grpSpPr>
          <a:xfrm>
            <a:off x="98653" y="262738"/>
            <a:ext cx="6222587" cy="2332336"/>
            <a:chOff x="111628" y="79788"/>
            <a:chExt cx="6222587" cy="2332336"/>
          </a:xfrm>
        </p:grpSpPr>
        <p:sp>
          <p:nvSpPr>
            <p:cNvPr id="49" name="Freeform 49"/>
            <p:cNvSpPr/>
            <p:nvPr/>
          </p:nvSpPr>
          <p:spPr bwMode="auto">
            <a:xfrm>
              <a:off x="4293375" y="936093"/>
              <a:ext cx="652219" cy="491610"/>
            </a:xfrm>
            <a:custGeom>
              <a:avLst/>
              <a:gdLst/>
              <a:ahLst/>
              <a:cxnLst/>
              <a:rect l="l" t="t" r="r" b="b"/>
              <a:pathLst>
                <a:path w="1047282" h="789388" extrusionOk="0">
                  <a:moveTo>
                    <a:pt x="0" y="0"/>
                  </a:moveTo>
                  <a:lnTo>
                    <a:pt x="1047282" y="0"/>
                  </a:lnTo>
                  <a:lnTo>
                    <a:pt x="1047282" y="789389"/>
                  </a:lnTo>
                  <a:lnTo>
                    <a:pt x="0" y="789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3" name="Freeform 3"/>
            <p:cNvSpPr/>
            <p:nvPr/>
          </p:nvSpPr>
          <p:spPr bwMode="auto">
            <a:xfrm>
              <a:off x="4479678" y="1206460"/>
              <a:ext cx="325505" cy="343455"/>
            </a:xfrm>
            <a:custGeom>
              <a:avLst/>
              <a:gdLst/>
              <a:ahLst/>
              <a:cxnLst/>
              <a:rect l="l" t="t" r="r" b="b"/>
              <a:pathLst>
                <a:path w="522671" h="551493" extrusionOk="0">
                  <a:moveTo>
                    <a:pt x="0" y="0"/>
                  </a:moveTo>
                  <a:lnTo>
                    <a:pt x="522672" y="0"/>
                  </a:lnTo>
                  <a:lnTo>
                    <a:pt x="522672" y="551493"/>
                  </a:lnTo>
                  <a:lnTo>
                    <a:pt x="0" y="55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4" name="Freeform 4"/>
            <p:cNvSpPr/>
            <p:nvPr/>
          </p:nvSpPr>
          <p:spPr bwMode="auto">
            <a:xfrm>
              <a:off x="3965275" y="1274150"/>
              <a:ext cx="460461" cy="308927"/>
            </a:xfrm>
            <a:custGeom>
              <a:avLst/>
              <a:gdLst/>
              <a:ahLst/>
              <a:cxnLst/>
              <a:rect l="l" t="t" r="r" b="b"/>
              <a:pathLst>
                <a:path w="739372" h="496051" extrusionOk="0">
                  <a:moveTo>
                    <a:pt x="0" y="0"/>
                  </a:moveTo>
                  <a:lnTo>
                    <a:pt x="739372" y="0"/>
                  </a:lnTo>
                  <a:lnTo>
                    <a:pt x="739372" y="496051"/>
                  </a:lnTo>
                  <a:lnTo>
                    <a:pt x="0" y="496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4379099" y="707025"/>
              <a:ext cx="497607" cy="259660"/>
            </a:xfrm>
            <a:custGeom>
              <a:avLst/>
              <a:gdLst/>
              <a:ahLst/>
              <a:cxnLst/>
              <a:rect l="l" t="t" r="r" b="b"/>
              <a:pathLst>
                <a:path w="799018" h="416942" extrusionOk="0">
                  <a:moveTo>
                    <a:pt x="0" y="0"/>
                  </a:moveTo>
                  <a:lnTo>
                    <a:pt x="799018" y="0"/>
                  </a:lnTo>
                  <a:lnTo>
                    <a:pt x="799018" y="416942"/>
                  </a:lnTo>
                  <a:lnTo>
                    <a:pt x="0" y="416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grpSp>
          <p:nvGrpSpPr>
            <p:cNvPr id="6" name="Group 6"/>
            <p:cNvGrpSpPr/>
            <p:nvPr/>
          </p:nvGrpSpPr>
          <p:grpSpPr bwMode="auto">
            <a:xfrm>
              <a:off x="2095685" y="653752"/>
              <a:ext cx="982055" cy="983549"/>
              <a:chOff x="0" y="0"/>
              <a:chExt cx="2102544" cy="2105742"/>
            </a:xfrm>
          </p:grpSpPr>
          <p:sp>
            <p:nvSpPr>
              <p:cNvPr id="7" name="Freeform 7"/>
              <p:cNvSpPr/>
              <p:nvPr/>
            </p:nvSpPr>
            <p:spPr bwMode="auto">
              <a:xfrm>
                <a:off x="603931" y="0"/>
                <a:ext cx="1154665" cy="860750"/>
              </a:xfrm>
              <a:custGeom>
                <a:avLst/>
                <a:gdLst/>
                <a:ahLst/>
                <a:cxnLst/>
                <a:rect l="l" t="t" r="r" b="b"/>
                <a:pathLst>
                  <a:path w="1154665" h="860750" extrusionOk="0">
                    <a:moveTo>
                      <a:pt x="0" y="0"/>
                    </a:moveTo>
                    <a:lnTo>
                      <a:pt x="1154664" y="0"/>
                    </a:lnTo>
                    <a:lnTo>
                      <a:pt x="1154664" y="860750"/>
                    </a:lnTo>
                    <a:lnTo>
                      <a:pt x="0" y="86075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/>
              </a:blipFill>
            </p:spPr>
            <p:txBody>
              <a:bodyPr/>
              <a:lstStyle/>
              <a:p>
                <a:pPr>
                  <a:defRPr/>
                </a:pPr>
                <a:endParaRPr lang="fr-FR" sz="1200"/>
              </a:p>
            </p:txBody>
          </p:sp>
          <p:sp>
            <p:nvSpPr>
              <p:cNvPr id="8" name="Freeform 8"/>
              <p:cNvSpPr/>
              <p:nvPr/>
            </p:nvSpPr>
            <p:spPr bwMode="auto">
              <a:xfrm>
                <a:off x="0" y="755653"/>
                <a:ext cx="866511" cy="1350088"/>
              </a:xfrm>
              <a:custGeom>
                <a:avLst/>
                <a:gdLst/>
                <a:ahLst/>
                <a:cxnLst/>
                <a:rect l="l" t="t" r="r" b="b"/>
                <a:pathLst>
                  <a:path w="866511" h="1350088" extrusionOk="0">
                    <a:moveTo>
                      <a:pt x="0" y="0"/>
                    </a:moveTo>
                    <a:lnTo>
                      <a:pt x="866511" y="0"/>
                    </a:lnTo>
                    <a:lnTo>
                      <a:pt x="866511" y="1350088"/>
                    </a:lnTo>
                    <a:lnTo>
                      <a:pt x="0" y="13500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/>
              </a:blipFill>
            </p:spPr>
            <p:txBody>
              <a:bodyPr/>
              <a:lstStyle/>
              <a:p>
                <a:pPr>
                  <a:defRPr/>
                </a:pPr>
                <a:endParaRPr lang="fr-FR" sz="1200"/>
              </a:p>
            </p:txBody>
          </p:sp>
          <p:sp>
            <p:nvSpPr>
              <p:cNvPr id="9" name="Freeform 9"/>
              <p:cNvSpPr/>
              <p:nvPr/>
            </p:nvSpPr>
            <p:spPr bwMode="auto">
              <a:xfrm>
                <a:off x="866511" y="755653"/>
                <a:ext cx="1236033" cy="1320035"/>
              </a:xfrm>
              <a:custGeom>
                <a:avLst/>
                <a:gdLst/>
                <a:ahLst/>
                <a:cxnLst/>
                <a:rect l="l" t="t" r="r" b="b"/>
                <a:pathLst>
                  <a:path w="1236033" h="1320035" extrusionOk="0">
                    <a:moveTo>
                      <a:pt x="0" y="0"/>
                    </a:moveTo>
                    <a:lnTo>
                      <a:pt x="1236033" y="0"/>
                    </a:lnTo>
                    <a:lnTo>
                      <a:pt x="1236033" y="1320035"/>
                    </a:lnTo>
                    <a:lnTo>
                      <a:pt x="0" y="132003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/>
              </a:blipFill>
            </p:spPr>
            <p:txBody>
              <a:bodyPr/>
              <a:lstStyle/>
              <a:p>
                <a:pPr>
                  <a:defRPr/>
                </a:pPr>
                <a:endParaRPr lang="fr-FR" sz="1200"/>
              </a:p>
            </p:txBody>
          </p:sp>
        </p:grpSp>
        <p:grpSp>
          <p:nvGrpSpPr>
            <p:cNvPr id="10" name="Group 10"/>
            <p:cNvGrpSpPr/>
            <p:nvPr/>
          </p:nvGrpSpPr>
          <p:grpSpPr bwMode="auto">
            <a:xfrm>
              <a:off x="1563715" y="1612467"/>
              <a:ext cx="2080525" cy="732563"/>
              <a:chOff x="-90942" y="0"/>
              <a:chExt cx="879867" cy="309806"/>
            </a:xfrm>
          </p:grpSpPr>
          <p:sp>
            <p:nvSpPr>
              <p:cNvPr id="11" name="Freeform 11"/>
              <p:cNvSpPr/>
              <p:nvPr/>
            </p:nvSpPr>
            <p:spPr bwMode="auto">
              <a:xfrm>
                <a:off x="0" y="0"/>
                <a:ext cx="722538" cy="257555"/>
              </a:xfrm>
              <a:custGeom>
                <a:avLst/>
                <a:gdLst/>
                <a:ahLst/>
                <a:cxnLst/>
                <a:rect l="l" t="t" r="r" b="b"/>
                <a:pathLst>
                  <a:path w="637226" h="257555" extrusionOk="0">
                    <a:moveTo>
                      <a:pt x="0" y="0"/>
                    </a:moveTo>
                    <a:lnTo>
                      <a:pt x="637226" y="0"/>
                    </a:lnTo>
                    <a:lnTo>
                      <a:pt x="637226" y="257555"/>
                    </a:lnTo>
                    <a:lnTo>
                      <a:pt x="0" y="25755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pPr>
                  <a:defRPr/>
                </a:pPr>
                <a:endParaRPr lang="fr-FR" sz="1200"/>
              </a:p>
            </p:txBody>
          </p:sp>
          <p:sp>
            <p:nvSpPr>
              <p:cNvPr id="12" name="TextBox 12"/>
              <p:cNvSpPr txBox="1"/>
              <p:nvPr/>
            </p:nvSpPr>
            <p:spPr bwMode="auto">
              <a:xfrm>
                <a:off x="-90942" y="23676"/>
                <a:ext cx="879867" cy="286130"/>
              </a:xfrm>
              <a:prstGeom prst="rect">
                <a:avLst/>
              </a:prstGeom>
              <a:grpFill/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679"/>
                  </a:lnSpc>
                  <a:spcBef>
                    <a:spcPts val="0"/>
                  </a:spcBef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</a:rPr>
                  <a:t>DONNÉES SATELLITE</a:t>
                </a:r>
              </a:p>
              <a:p>
                <a:pPr marL="171450" indent="-171450">
                  <a:lnSpc>
                    <a:spcPts val="1679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</a:rPr>
                  <a:t>Grille de 9 x 9 km</a:t>
                </a:r>
              </a:p>
              <a:p>
                <a:pPr marL="171450" indent="-171450">
                  <a:lnSpc>
                    <a:spcPts val="1679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1200" b="1" dirty="0" err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</a:rPr>
                  <a:t>Mesures</a:t>
                </a:r>
                <a:r>
                  <a:rPr lang="en-US" sz="1200" b="1" dirty="0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</a:rPr>
                  <a:t> </a:t>
                </a:r>
                <a:r>
                  <a:rPr lang="en-US" sz="1200" b="1" dirty="0" err="1">
                    <a:solidFill>
                      <a:srgbClr val="000000"/>
                    </a:solidFill>
                    <a:latin typeface="Canva Sans Bold"/>
                    <a:ea typeface="Canva Sans Bold"/>
                    <a:cs typeface="Canva Sans Bold"/>
                  </a:rPr>
                  <a:t>quotidiennes</a:t>
                </a:r>
                <a:endParaRPr sz="1200" dirty="0"/>
              </a:p>
            </p:txBody>
          </p:sp>
        </p:grpSp>
        <p:sp>
          <p:nvSpPr>
            <p:cNvPr id="16" name="TextBox 16"/>
            <p:cNvSpPr txBox="1"/>
            <p:nvPr/>
          </p:nvSpPr>
          <p:spPr bwMode="auto">
            <a:xfrm>
              <a:off x="3367097" y="79788"/>
              <a:ext cx="2667687" cy="505075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  <a:spcBef>
                  <a:spcPts val="0"/>
                </a:spcBef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Variables </a:t>
              </a:r>
              <a:r>
                <a:rPr lang="en-US" sz="16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paysagères</a:t>
              </a:r>
              <a:r>
                <a:rPr lang="en-US" sz="16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 et </a:t>
              </a:r>
              <a:r>
                <a:rPr lang="en-US" sz="16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microclimatiques</a:t>
              </a:r>
              <a:endParaRPr sz="2000" dirty="0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111628" y="216994"/>
              <a:ext cx="1581024" cy="1645599"/>
            </a:xfrm>
            <a:custGeom>
              <a:avLst/>
              <a:gdLst/>
              <a:ahLst/>
              <a:cxnLst/>
              <a:rect l="l" t="t" r="r" b="b"/>
              <a:pathLst>
                <a:path w="2650988" h="2715647" extrusionOk="0">
                  <a:moveTo>
                    <a:pt x="0" y="0"/>
                  </a:moveTo>
                  <a:lnTo>
                    <a:pt x="2650988" y="0"/>
                  </a:lnTo>
                  <a:lnTo>
                    <a:pt x="2650988" y="2715647"/>
                  </a:lnTo>
                  <a:lnTo>
                    <a:pt x="0" y="2715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 l="15884" t="17802" r="73621" b="66993"/>
              <a:stretch/>
            </a:blipFill>
            <a:ln w="14288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33" name="TextBox 33"/>
            <p:cNvSpPr txBox="1"/>
            <p:nvPr/>
          </p:nvSpPr>
          <p:spPr bwMode="auto">
            <a:xfrm>
              <a:off x="3511324" y="1622997"/>
              <a:ext cx="2822891" cy="789127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79"/>
                </a:lnSpc>
                <a:defRPr/>
              </a:pPr>
              <a:r>
                <a:rPr lang="fr-FR" sz="1200" b="1" i="0" dirty="0">
                  <a:effectLst/>
                  <a:latin typeface="D-DINExp"/>
                </a:rPr>
                <a:t>DONNÉES DE LOCALISATION DES PIÈGES</a:t>
              </a:r>
              <a:r>
                <a:rPr lang="fr-FR" sz="1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:</a:t>
              </a:r>
              <a:endParaRPr lang="fr-FR" b="1" dirty="0"/>
            </a:p>
            <a:p>
              <a:pPr marL="230248" lvl="1" indent="-115124" algn="just">
                <a:lnSpc>
                  <a:spcPts val="1493"/>
                </a:lnSpc>
                <a:buFont typeface="Arial"/>
                <a:buChar char="•"/>
                <a:defRPr/>
              </a:pPr>
              <a:r>
                <a:rPr lang="en-US" sz="12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Ouverture</a:t>
              </a:r>
              <a:r>
                <a:rPr lang="en-US" sz="1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 du </a:t>
              </a:r>
              <a:r>
                <a:rPr lang="en-US" sz="12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bâtiment</a:t>
              </a:r>
              <a:endParaRPr sz="1200" dirty="0"/>
            </a:p>
            <a:p>
              <a:pPr marL="230248" lvl="1" indent="-115124" algn="just">
                <a:lnSpc>
                  <a:spcPts val="1493"/>
                </a:lnSpc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Type </a:t>
              </a:r>
              <a:r>
                <a:rPr lang="en-US" sz="1200" b="1" dirty="0" err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d’élevage</a:t>
              </a:r>
              <a:endParaRPr sz="1200" dirty="0"/>
            </a:p>
            <a:p>
              <a:pPr marL="230248" lvl="1" indent="-115124" algn="just">
                <a:lnSpc>
                  <a:spcPts val="1493"/>
                </a:lnSpc>
                <a:spcBef>
                  <a:spcPts val="0"/>
                </a:spcBef>
                <a:buFont typeface="Arial"/>
                <a:buChar char="•"/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</a:rPr>
                <a:t>Force du vent</a:t>
              </a:r>
              <a:endParaRPr sz="1200" dirty="0"/>
            </a:p>
          </p:txBody>
        </p:sp>
        <p:sp>
          <p:nvSpPr>
            <p:cNvPr id="36" name="AutoShape 36"/>
            <p:cNvSpPr/>
            <p:nvPr/>
          </p:nvSpPr>
          <p:spPr bwMode="auto">
            <a:xfrm flipH="1" flipV="1">
              <a:off x="1508142" y="950350"/>
              <a:ext cx="705373" cy="606037"/>
            </a:xfrm>
            <a:prstGeom prst="line">
              <a:avLst/>
            </a:prstGeom>
            <a:grpFill/>
            <a:ln w="38100" cap="flat">
              <a:solidFill>
                <a:srgbClr val="FF3131"/>
              </a:solidFill>
              <a:prstDash val="lgDash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50" name="Freeform 50"/>
            <p:cNvSpPr/>
            <p:nvPr/>
          </p:nvSpPr>
          <p:spPr bwMode="auto">
            <a:xfrm>
              <a:off x="3637621" y="689937"/>
              <a:ext cx="580183" cy="557701"/>
            </a:xfrm>
            <a:custGeom>
              <a:avLst/>
              <a:gdLst/>
              <a:ahLst/>
              <a:cxnLst/>
              <a:rect l="l" t="t" r="r" b="b"/>
              <a:pathLst>
                <a:path w="931613" h="895513" extrusionOk="0">
                  <a:moveTo>
                    <a:pt x="0" y="0"/>
                  </a:moveTo>
                  <a:lnTo>
                    <a:pt x="931613" y="0"/>
                  </a:lnTo>
                  <a:lnTo>
                    <a:pt x="931613" y="895513"/>
                  </a:lnTo>
                  <a:lnTo>
                    <a:pt x="0" y="895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54" name="TextBox 54"/>
            <p:cNvSpPr txBox="1"/>
            <p:nvPr/>
          </p:nvSpPr>
          <p:spPr bwMode="auto">
            <a:xfrm>
              <a:off x="2078147" y="114717"/>
              <a:ext cx="985235" cy="505075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75"/>
                </a:lnSpc>
                <a:defRPr/>
              </a:pPr>
              <a:r>
                <a:rPr lang="fr-FR" sz="1600" b="1" i="0" dirty="0">
                  <a:effectLst/>
                  <a:latin typeface="D-DINExp"/>
                </a:rPr>
                <a:t>Variables climatiques</a:t>
              </a:r>
              <a:endParaRPr sz="2000" dirty="0"/>
            </a:p>
          </p:txBody>
        </p:sp>
        <p:sp>
          <p:nvSpPr>
            <p:cNvPr id="58" name="Freeform 58"/>
            <p:cNvSpPr/>
            <p:nvPr/>
          </p:nvSpPr>
          <p:spPr bwMode="auto">
            <a:xfrm>
              <a:off x="4719925" y="1249559"/>
              <a:ext cx="325505" cy="343455"/>
            </a:xfrm>
            <a:custGeom>
              <a:avLst/>
              <a:gdLst/>
              <a:ahLst/>
              <a:cxnLst/>
              <a:rect l="l" t="t" r="r" b="b"/>
              <a:pathLst>
                <a:path w="522671" h="551493" extrusionOk="0">
                  <a:moveTo>
                    <a:pt x="0" y="0"/>
                  </a:moveTo>
                  <a:lnTo>
                    <a:pt x="522672" y="0"/>
                  </a:lnTo>
                  <a:lnTo>
                    <a:pt x="522672" y="551493"/>
                  </a:lnTo>
                  <a:lnTo>
                    <a:pt x="0" y="55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/>
            </a:blipFill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</p:grpSp>
      <p:grpSp>
        <p:nvGrpSpPr>
          <p:cNvPr id="59" name="Group 59"/>
          <p:cNvGrpSpPr/>
          <p:nvPr/>
        </p:nvGrpSpPr>
        <p:grpSpPr bwMode="auto">
          <a:xfrm>
            <a:off x="1860828" y="5301256"/>
            <a:ext cx="2691484" cy="977399"/>
            <a:chOff x="-243813" y="-57150"/>
            <a:chExt cx="1138243" cy="413348"/>
          </a:xfrm>
        </p:grpSpPr>
        <p:sp>
          <p:nvSpPr>
            <p:cNvPr id="60" name="Freeform 60"/>
            <p:cNvSpPr/>
            <p:nvPr/>
          </p:nvSpPr>
          <p:spPr bwMode="auto">
            <a:xfrm>
              <a:off x="-243813" y="10000"/>
              <a:ext cx="1138243" cy="346198"/>
            </a:xfrm>
            <a:custGeom>
              <a:avLst/>
              <a:gdLst/>
              <a:ahLst/>
              <a:cxnLst/>
              <a:rect l="l" t="t" r="r" b="b"/>
              <a:pathLst>
                <a:path w="633083" h="314716" extrusionOk="0">
                  <a:moveTo>
                    <a:pt x="157358" y="0"/>
                  </a:moveTo>
                  <a:lnTo>
                    <a:pt x="475725" y="0"/>
                  </a:lnTo>
                  <a:cubicBezTo>
                    <a:pt x="517459" y="0"/>
                    <a:pt x="557484" y="16579"/>
                    <a:pt x="586994" y="46089"/>
                  </a:cubicBezTo>
                  <a:cubicBezTo>
                    <a:pt x="616505" y="75599"/>
                    <a:pt x="633083" y="115624"/>
                    <a:pt x="633083" y="157358"/>
                  </a:cubicBezTo>
                  <a:lnTo>
                    <a:pt x="633083" y="157358"/>
                  </a:lnTo>
                  <a:cubicBezTo>
                    <a:pt x="633083" y="244264"/>
                    <a:pt x="562632" y="314716"/>
                    <a:pt x="475725" y="314716"/>
                  </a:cubicBezTo>
                  <a:lnTo>
                    <a:pt x="157358" y="314716"/>
                  </a:lnTo>
                  <a:cubicBezTo>
                    <a:pt x="115624" y="314716"/>
                    <a:pt x="75599" y="298137"/>
                    <a:pt x="46089" y="268627"/>
                  </a:cubicBezTo>
                  <a:cubicBezTo>
                    <a:pt x="16579" y="239117"/>
                    <a:pt x="0" y="199092"/>
                    <a:pt x="0" y="157358"/>
                  </a:cubicBezTo>
                  <a:lnTo>
                    <a:pt x="0" y="157358"/>
                  </a:lnTo>
                  <a:cubicBezTo>
                    <a:pt x="0" y="115624"/>
                    <a:pt x="16579" y="75599"/>
                    <a:pt x="46089" y="46089"/>
                  </a:cubicBezTo>
                  <a:cubicBezTo>
                    <a:pt x="75599" y="16579"/>
                    <a:pt x="115624" y="0"/>
                    <a:pt x="157358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w="9525" cap="rnd">
              <a:solidFill>
                <a:srgbClr val="000000">
                  <a:alpha val="80784"/>
                </a:srgb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fr-FR" sz="1200" dirty="0"/>
            </a:p>
          </p:txBody>
        </p:sp>
        <p:sp>
          <p:nvSpPr>
            <p:cNvPr id="61" name="TextBox 61"/>
            <p:cNvSpPr txBox="1"/>
            <p:nvPr/>
          </p:nvSpPr>
          <p:spPr bwMode="auto">
            <a:xfrm>
              <a:off x="0" y="-57150"/>
              <a:ext cx="633082" cy="371866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49"/>
                </a:lnSpc>
                <a:defRPr/>
              </a:pPr>
              <a:endParaRPr sz="1200"/>
            </a:p>
            <a:p>
              <a:pPr algn="ctr">
                <a:lnSpc>
                  <a:spcPts val="2349"/>
                </a:lnSpc>
                <a:defRPr/>
              </a:pPr>
              <a:endParaRPr sz="1200"/>
            </a:p>
          </p:txBody>
        </p:sp>
      </p:grpSp>
      <p:sp>
        <p:nvSpPr>
          <p:cNvPr id="62" name="TextBox 62"/>
          <p:cNvSpPr txBox="1"/>
          <p:nvPr/>
        </p:nvSpPr>
        <p:spPr bwMode="auto">
          <a:xfrm>
            <a:off x="1984983" y="5601249"/>
            <a:ext cx="2442080" cy="575927"/>
          </a:xfrm>
          <a:prstGeom prst="rect">
            <a:avLst/>
          </a:prstGeom>
          <a:grpFill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en-US" sz="1700" b="1" dirty="0" err="1">
                <a:latin typeface="Canva Sans Bold"/>
                <a:ea typeface="Canva Sans Bold"/>
                <a:cs typeface="Canva Sans Bold"/>
              </a:rPr>
              <a:t>Approches</a:t>
            </a:r>
            <a:r>
              <a:rPr lang="en-US" sz="1700" b="1" dirty="0">
                <a:latin typeface="Canva Sans Bold"/>
                <a:ea typeface="Canva Sans Bold"/>
                <a:cs typeface="Canva Sans Bold"/>
              </a:rPr>
              <a:t> </a:t>
            </a:r>
            <a:r>
              <a:rPr lang="en-US" sz="1700" b="1" dirty="0" err="1">
                <a:latin typeface="Canva Sans Bold"/>
                <a:ea typeface="Canva Sans Bold"/>
                <a:cs typeface="Canva Sans Bold"/>
              </a:rPr>
              <a:t>d'apprentissage</a:t>
            </a:r>
            <a:r>
              <a:rPr lang="en-US" sz="1700" b="1" dirty="0">
                <a:latin typeface="Canva Sans Bold"/>
                <a:ea typeface="Canva Sans Bold"/>
                <a:cs typeface="Canva Sans Bold"/>
              </a:rPr>
              <a:t> </a:t>
            </a:r>
            <a:r>
              <a:rPr lang="en-US" sz="1700" b="1" dirty="0" err="1">
                <a:latin typeface="Canva Sans Bold"/>
                <a:ea typeface="Canva Sans Bold"/>
                <a:cs typeface="Canva Sans Bold"/>
              </a:rPr>
              <a:t>automatique</a:t>
            </a:r>
            <a:r>
              <a:rPr lang="en-US" sz="1700" b="1" dirty="0">
                <a:latin typeface="Canva Sans Bold"/>
                <a:ea typeface="Canva Sans Bold"/>
                <a:cs typeface="Canva Sans Bold"/>
              </a:rPr>
              <a:t> (ML)</a:t>
            </a:r>
            <a:endParaRPr dirty="0"/>
          </a:p>
        </p:txBody>
      </p:sp>
      <p:cxnSp>
        <p:nvCxnSpPr>
          <p:cNvPr id="63" name="Connector: Elbow 62"/>
          <p:cNvCxnSpPr>
            <a:cxnSpLocks/>
          </p:cNvCxnSpPr>
          <p:nvPr/>
        </p:nvCxnSpPr>
        <p:spPr bwMode="auto">
          <a:xfrm rot="16200000" flipH="1">
            <a:off x="2231205" y="3597577"/>
            <a:ext cx="1486794" cy="466459"/>
          </a:xfrm>
          <a:prstGeom prst="bentConnector3">
            <a:avLst>
              <a:gd name="adj1" fmla="val 16389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14</a:t>
            </a:r>
            <a:endParaRPr lang="fr-FR"/>
          </a:p>
        </p:txBody>
      </p:sp>
      <p:sp>
        <p:nvSpPr>
          <p:cNvPr id="68" name="ZoneTexte 67"/>
          <p:cNvSpPr txBox="1"/>
          <p:nvPr/>
        </p:nvSpPr>
        <p:spPr bwMode="auto">
          <a:xfrm>
            <a:off x="6522017" y="5658683"/>
            <a:ext cx="42073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/>
              <a:t>Ieva Baltusyte</a:t>
            </a:r>
            <a:br>
              <a:rPr lang="fr-FR" sz="1200" dirty="0"/>
            </a:br>
            <a:r>
              <a:rPr lang="fr-FR" sz="1200" dirty="0"/>
              <a:t>ieva.baltusyte@cirad.fr</a:t>
            </a:r>
            <a:br>
              <a:rPr lang="fr-FR" sz="1200" dirty="0"/>
            </a:br>
            <a:r>
              <a:rPr lang="fr-FR" sz="1200" dirty="0"/>
              <a:t>Université de Montpellier / IRD (</a:t>
            </a:r>
            <a:r>
              <a:rPr lang="fr-FR" sz="1200" dirty="0" err="1"/>
              <a:t>Mivegec</a:t>
            </a:r>
            <a:r>
              <a:rPr lang="fr-FR" sz="1200" dirty="0"/>
              <a:t>) / </a:t>
            </a:r>
            <a:r>
              <a:rPr lang="fr-FR" sz="1200" dirty="0" err="1"/>
              <a:t>Cirad</a:t>
            </a:r>
            <a:r>
              <a:rPr lang="fr-FR" sz="1200" dirty="0"/>
              <a:t> (UMR Astre)</a:t>
            </a:r>
            <a:endParaRPr dirty="0"/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18"/>
          <a:srcRect l="31593" t="37419" r="31950" b="45348"/>
          <a:stretch/>
        </p:blipFill>
        <p:spPr bwMode="auto">
          <a:xfrm>
            <a:off x="10711925" y="5252777"/>
            <a:ext cx="1406382" cy="1181875"/>
          </a:xfrm>
          <a:prstGeom prst="hexagon">
            <a:avLst>
              <a:gd name="adj" fmla="val 25000"/>
              <a:gd name="vf" fmla="val 115470"/>
            </a:avLst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07503FD6-0FD6-107F-4EA4-202131DCC7EF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937293" y="3597578"/>
            <a:ext cx="1486794" cy="466459"/>
          </a:xfrm>
          <a:prstGeom prst="bentConnector3">
            <a:avLst>
              <a:gd name="adj1" fmla="val 16389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1479624-82B8-CE79-360C-99CB691B303A}"/>
              </a:ext>
            </a:extLst>
          </p:cNvPr>
          <p:cNvCxnSpPr/>
          <p:nvPr/>
        </p:nvCxnSpPr>
        <p:spPr bwMode="auto">
          <a:xfrm>
            <a:off x="2437347" y="2969200"/>
            <a:ext cx="16818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18">
            <a:extLst>
              <a:ext uri="{FF2B5EF4-FFF2-40B4-BE49-F238E27FC236}">
                <a16:creationId xmlns:a16="http://schemas.microsoft.com/office/drawing/2014/main" id="{A0F06B39-4C9D-CDD4-E57D-4F5E44205A36}"/>
              </a:ext>
            </a:extLst>
          </p:cNvPr>
          <p:cNvGrpSpPr/>
          <p:nvPr/>
        </p:nvGrpSpPr>
        <p:grpSpPr bwMode="auto">
          <a:xfrm>
            <a:off x="1224468" y="795752"/>
            <a:ext cx="361506" cy="363644"/>
            <a:chOff x="0" y="0"/>
            <a:chExt cx="773969" cy="778548"/>
          </a:xfrm>
        </p:grpSpPr>
        <p:grpSp>
          <p:nvGrpSpPr>
            <p:cNvPr id="92" name="Group 19">
              <a:extLst>
                <a:ext uri="{FF2B5EF4-FFF2-40B4-BE49-F238E27FC236}">
                  <a16:creationId xmlns:a16="http://schemas.microsoft.com/office/drawing/2014/main" id="{ECABAC07-D08D-7FAB-92AC-88ECF127457A}"/>
                </a:ext>
              </a:extLst>
            </p:cNvPr>
            <p:cNvGrpSpPr/>
            <p:nvPr/>
          </p:nvGrpSpPr>
          <p:grpSpPr bwMode="auto">
            <a:xfrm>
              <a:off x="6191" y="7675"/>
              <a:ext cx="764680" cy="763198"/>
              <a:chOff x="0" y="0"/>
              <a:chExt cx="208420" cy="208016"/>
            </a:xfrm>
          </p:grpSpPr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F26E78B4-BE64-56F5-8081-AA32F03556D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208420" cy="208016"/>
              </a:xfrm>
              <a:custGeom>
                <a:avLst/>
                <a:gdLst/>
                <a:ahLst/>
                <a:cxnLst/>
                <a:rect l="l" t="t" r="r" b="b"/>
                <a:pathLst>
                  <a:path w="208420" h="208016" extrusionOk="0">
                    <a:moveTo>
                      <a:pt x="0" y="0"/>
                    </a:moveTo>
                    <a:lnTo>
                      <a:pt x="208420" y="0"/>
                    </a:lnTo>
                    <a:lnTo>
                      <a:pt x="208420" y="208016"/>
                    </a:lnTo>
                    <a:lnTo>
                      <a:pt x="0" y="208016"/>
                    </a:lnTo>
                    <a:close/>
                  </a:path>
                </a:pathLst>
              </a:custGeom>
              <a:solidFill>
                <a:srgbClr val="FF3131">
                  <a:alpha val="29412"/>
                </a:srgbClr>
              </a:solidFill>
            </p:spPr>
            <p:txBody>
              <a:bodyPr/>
              <a:lstStyle/>
              <a:p>
                <a:pPr>
                  <a:defRPr/>
                </a:pPr>
                <a:endParaRPr lang="fr-FR" sz="1200"/>
              </a:p>
            </p:txBody>
          </p:sp>
          <p:sp>
            <p:nvSpPr>
              <p:cNvPr id="105" name="TextBox 21">
                <a:extLst>
                  <a:ext uri="{FF2B5EF4-FFF2-40B4-BE49-F238E27FC236}">
                    <a16:creationId xmlns:a16="http://schemas.microsoft.com/office/drawing/2014/main" id="{89EC8079-6BF7-62B6-4F06-E04D6ECCFA61}"/>
                  </a:ext>
                </a:extLst>
              </p:cNvPr>
              <p:cNvSpPr txBox="1"/>
              <p:nvPr/>
            </p:nvSpPr>
            <p:spPr bwMode="auto">
              <a:xfrm>
                <a:off x="0" y="-38100"/>
                <a:ext cx="208420" cy="246116"/>
              </a:xfrm>
              <a:prstGeom prst="rect">
                <a:avLst/>
              </a:prstGeom>
              <a:grpFill/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773"/>
                  </a:lnSpc>
                  <a:defRPr/>
                </a:pPr>
                <a:endParaRPr sz="1200"/>
              </a:p>
            </p:txBody>
          </p:sp>
        </p:grpSp>
        <p:sp>
          <p:nvSpPr>
            <p:cNvPr id="93" name="AutoShape 22">
              <a:extLst>
                <a:ext uri="{FF2B5EF4-FFF2-40B4-BE49-F238E27FC236}">
                  <a16:creationId xmlns:a16="http://schemas.microsoft.com/office/drawing/2014/main" id="{ABED8CE7-56FD-FE4D-1504-7BD3B74EDBD2}"/>
                </a:ext>
              </a:extLst>
            </p:cNvPr>
            <p:cNvSpPr/>
            <p:nvPr/>
          </p:nvSpPr>
          <p:spPr bwMode="auto">
            <a:xfrm>
              <a:off x="0" y="120101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4" name="AutoShape 23">
              <a:extLst>
                <a:ext uri="{FF2B5EF4-FFF2-40B4-BE49-F238E27FC236}">
                  <a16:creationId xmlns:a16="http://schemas.microsoft.com/office/drawing/2014/main" id="{D6DDB802-1C65-D36A-6802-9D78CFE46B22}"/>
                </a:ext>
              </a:extLst>
            </p:cNvPr>
            <p:cNvSpPr/>
            <p:nvPr/>
          </p:nvSpPr>
          <p:spPr bwMode="auto">
            <a:xfrm>
              <a:off x="3095" y="228294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5" name="AutoShape 24">
              <a:extLst>
                <a:ext uri="{FF2B5EF4-FFF2-40B4-BE49-F238E27FC236}">
                  <a16:creationId xmlns:a16="http://schemas.microsoft.com/office/drawing/2014/main" id="{961A4530-1133-5265-A685-EF913F913F3B}"/>
                </a:ext>
              </a:extLst>
            </p:cNvPr>
            <p:cNvSpPr/>
            <p:nvPr/>
          </p:nvSpPr>
          <p:spPr bwMode="auto">
            <a:xfrm>
              <a:off x="0" y="338742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6" name="AutoShape 25">
              <a:extLst>
                <a:ext uri="{FF2B5EF4-FFF2-40B4-BE49-F238E27FC236}">
                  <a16:creationId xmlns:a16="http://schemas.microsoft.com/office/drawing/2014/main" id="{95E28710-79E6-0420-079D-CAFC31A4F634}"/>
                </a:ext>
              </a:extLst>
            </p:cNvPr>
            <p:cNvSpPr/>
            <p:nvPr/>
          </p:nvSpPr>
          <p:spPr bwMode="auto">
            <a:xfrm>
              <a:off x="0" y="449191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7" name="AutoShape 26">
              <a:extLst>
                <a:ext uri="{FF2B5EF4-FFF2-40B4-BE49-F238E27FC236}">
                  <a16:creationId xmlns:a16="http://schemas.microsoft.com/office/drawing/2014/main" id="{E7FA4A4C-290B-A152-924B-EA311472847C}"/>
                </a:ext>
              </a:extLst>
            </p:cNvPr>
            <p:cNvSpPr/>
            <p:nvPr/>
          </p:nvSpPr>
          <p:spPr bwMode="auto">
            <a:xfrm>
              <a:off x="0" y="559639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8" name="AutoShape 27">
              <a:extLst>
                <a:ext uri="{FF2B5EF4-FFF2-40B4-BE49-F238E27FC236}">
                  <a16:creationId xmlns:a16="http://schemas.microsoft.com/office/drawing/2014/main" id="{3DC48AD7-262C-283A-F318-CA7BF1ABBFCA}"/>
                </a:ext>
              </a:extLst>
            </p:cNvPr>
            <p:cNvSpPr/>
            <p:nvPr/>
          </p:nvSpPr>
          <p:spPr bwMode="auto">
            <a:xfrm>
              <a:off x="0" y="670088"/>
              <a:ext cx="770873" cy="0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99" name="AutoShape 28">
              <a:extLst>
                <a:ext uri="{FF2B5EF4-FFF2-40B4-BE49-F238E27FC236}">
                  <a16:creationId xmlns:a16="http://schemas.microsoft.com/office/drawing/2014/main" id="{9C2B567A-0AE3-BF19-9D83-0E2DCC910C42}"/>
                </a:ext>
              </a:extLst>
            </p:cNvPr>
            <p:cNvSpPr/>
            <p:nvPr/>
          </p:nvSpPr>
          <p:spPr bwMode="auto">
            <a:xfrm flipV="1">
              <a:off x="115934" y="0"/>
              <a:ext cx="0" cy="770873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100" name="AutoShape 29">
              <a:extLst>
                <a:ext uri="{FF2B5EF4-FFF2-40B4-BE49-F238E27FC236}">
                  <a16:creationId xmlns:a16="http://schemas.microsoft.com/office/drawing/2014/main" id="{C8FD2801-FED7-E73D-1373-D40D095EB1DB}"/>
                </a:ext>
              </a:extLst>
            </p:cNvPr>
            <p:cNvSpPr/>
            <p:nvPr/>
          </p:nvSpPr>
          <p:spPr bwMode="auto">
            <a:xfrm flipV="1">
              <a:off x="249932" y="0"/>
              <a:ext cx="0" cy="770873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101" name="AutoShape 30">
              <a:extLst>
                <a:ext uri="{FF2B5EF4-FFF2-40B4-BE49-F238E27FC236}">
                  <a16:creationId xmlns:a16="http://schemas.microsoft.com/office/drawing/2014/main" id="{2DB4EFCD-91A7-92B2-BD1A-9B6F88F79A16}"/>
                </a:ext>
              </a:extLst>
            </p:cNvPr>
            <p:cNvSpPr/>
            <p:nvPr/>
          </p:nvSpPr>
          <p:spPr bwMode="auto">
            <a:xfrm flipV="1">
              <a:off x="383930" y="7675"/>
              <a:ext cx="0" cy="770873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 dirty="0"/>
            </a:p>
          </p:txBody>
        </p:sp>
        <p:sp>
          <p:nvSpPr>
            <p:cNvPr id="102" name="AutoShape 31">
              <a:extLst>
                <a:ext uri="{FF2B5EF4-FFF2-40B4-BE49-F238E27FC236}">
                  <a16:creationId xmlns:a16="http://schemas.microsoft.com/office/drawing/2014/main" id="{97570A60-E43B-43DB-305F-9E951E799B11}"/>
                </a:ext>
              </a:extLst>
            </p:cNvPr>
            <p:cNvSpPr/>
            <p:nvPr/>
          </p:nvSpPr>
          <p:spPr bwMode="auto">
            <a:xfrm flipV="1">
              <a:off x="512787" y="7675"/>
              <a:ext cx="0" cy="770873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103" name="AutoShape 32">
              <a:extLst>
                <a:ext uri="{FF2B5EF4-FFF2-40B4-BE49-F238E27FC236}">
                  <a16:creationId xmlns:a16="http://schemas.microsoft.com/office/drawing/2014/main" id="{8CC8ACC8-AAA6-E3DC-F0DC-7A30F79BB1B6}"/>
                </a:ext>
              </a:extLst>
            </p:cNvPr>
            <p:cNvSpPr/>
            <p:nvPr/>
          </p:nvSpPr>
          <p:spPr bwMode="auto">
            <a:xfrm flipV="1">
              <a:off x="650848" y="7675"/>
              <a:ext cx="0" cy="770873"/>
            </a:xfrm>
            <a:prstGeom prst="line">
              <a:avLst/>
            </a:prstGeom>
            <a:grpFill/>
            <a:ln w="9204" cap="flat">
              <a:solidFill>
                <a:srgbClr val="000000">
                  <a:alpha val="5294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</p:grpSp>
      <p:sp>
        <p:nvSpPr>
          <p:cNvPr id="108" name="Right Brace 107">
            <a:extLst>
              <a:ext uri="{FF2B5EF4-FFF2-40B4-BE49-F238E27FC236}">
                <a16:creationId xmlns:a16="http://schemas.microsoft.com/office/drawing/2014/main" id="{DDD8C1AC-6726-68F8-F853-351BFEBDABB5}"/>
              </a:ext>
            </a:extLst>
          </p:cNvPr>
          <p:cNvSpPr/>
          <p:nvPr/>
        </p:nvSpPr>
        <p:spPr bwMode="auto">
          <a:xfrm rot="16200000">
            <a:off x="2881664" y="3636358"/>
            <a:ext cx="797599" cy="2532195"/>
          </a:xfrm>
          <a:prstGeom prst="rightBrace">
            <a:avLst>
              <a:gd name="adj1" fmla="val 23619"/>
              <a:gd name="adj2" fmla="val 51605"/>
            </a:avLst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>
            <a:off x="1195124" y="4109136"/>
            <a:ext cx="3958925" cy="2799290"/>
          </a:xfrm>
          <a:custGeom>
            <a:avLst/>
            <a:gdLst/>
            <a:ahLst/>
            <a:cxnLst/>
            <a:rect l="l" t="t" r="r" b="b"/>
            <a:pathLst>
              <a:path w="5938388" h="4198935" extrusionOk="0">
                <a:moveTo>
                  <a:pt x="0" y="0"/>
                </a:moveTo>
                <a:lnTo>
                  <a:pt x="5938387" y="0"/>
                </a:lnTo>
                <a:lnTo>
                  <a:pt x="5938387" y="4198935"/>
                </a:lnTo>
                <a:lnTo>
                  <a:pt x="0" y="4198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" name="Freeform 3"/>
          <p:cNvSpPr/>
          <p:nvPr/>
        </p:nvSpPr>
        <p:spPr bwMode="auto">
          <a:xfrm>
            <a:off x="1425790" y="1306336"/>
            <a:ext cx="802934" cy="802934"/>
          </a:xfrm>
          <a:custGeom>
            <a:avLst/>
            <a:gdLst/>
            <a:ahLst/>
            <a:cxnLst/>
            <a:rect l="l" t="t" r="r" b="b"/>
            <a:pathLst>
              <a:path w="1204401" h="1204401" extrusionOk="0">
                <a:moveTo>
                  <a:pt x="0" y="0"/>
                </a:moveTo>
                <a:lnTo>
                  <a:pt x="1204401" y="0"/>
                </a:lnTo>
                <a:lnTo>
                  <a:pt x="1204401" y="1204401"/>
                </a:lnTo>
                <a:lnTo>
                  <a:pt x="0" y="120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4" name="Freeform 4"/>
          <p:cNvSpPr/>
          <p:nvPr/>
        </p:nvSpPr>
        <p:spPr bwMode="auto">
          <a:xfrm>
            <a:off x="685800" y="3397365"/>
            <a:ext cx="758043" cy="565087"/>
          </a:xfrm>
          <a:custGeom>
            <a:avLst/>
            <a:gdLst/>
            <a:ahLst/>
            <a:cxnLst/>
            <a:rect l="l" t="t" r="r" b="b"/>
            <a:pathLst>
              <a:path w="1137064" h="847630" extrusionOk="0">
                <a:moveTo>
                  <a:pt x="0" y="0"/>
                </a:moveTo>
                <a:lnTo>
                  <a:pt x="1137064" y="0"/>
                </a:lnTo>
                <a:lnTo>
                  <a:pt x="1137064" y="847630"/>
                </a:lnTo>
                <a:lnTo>
                  <a:pt x="0" y="84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5" name="Freeform 5"/>
          <p:cNvSpPr/>
          <p:nvPr/>
        </p:nvSpPr>
        <p:spPr bwMode="auto">
          <a:xfrm>
            <a:off x="2047921" y="3411407"/>
            <a:ext cx="790956" cy="530659"/>
          </a:xfrm>
          <a:custGeom>
            <a:avLst/>
            <a:gdLst/>
            <a:ahLst/>
            <a:cxnLst/>
            <a:rect l="l" t="t" r="r" b="b"/>
            <a:pathLst>
              <a:path w="1186434" h="795989" extrusionOk="0">
                <a:moveTo>
                  <a:pt x="0" y="0"/>
                </a:moveTo>
                <a:lnTo>
                  <a:pt x="1186433" y="0"/>
                </a:lnTo>
                <a:lnTo>
                  <a:pt x="1186433" y="795989"/>
                </a:lnTo>
                <a:lnTo>
                  <a:pt x="0" y="795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6" name="Freeform 6"/>
          <p:cNvSpPr/>
          <p:nvPr/>
        </p:nvSpPr>
        <p:spPr bwMode="auto">
          <a:xfrm>
            <a:off x="1562184" y="3356207"/>
            <a:ext cx="367396" cy="572432"/>
          </a:xfrm>
          <a:custGeom>
            <a:avLst/>
            <a:gdLst/>
            <a:ahLst/>
            <a:cxnLst/>
            <a:rect l="l" t="t" r="r" b="b"/>
            <a:pathLst>
              <a:path w="551096" h="858648" extrusionOk="0">
                <a:moveTo>
                  <a:pt x="0" y="0"/>
                </a:moveTo>
                <a:lnTo>
                  <a:pt x="551096" y="0"/>
                </a:lnTo>
                <a:lnTo>
                  <a:pt x="551096" y="858649"/>
                </a:lnTo>
                <a:lnTo>
                  <a:pt x="0" y="8586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7" name="Freeform 7"/>
          <p:cNvSpPr/>
          <p:nvPr/>
        </p:nvSpPr>
        <p:spPr bwMode="auto">
          <a:xfrm rot="5400000">
            <a:off x="3961207" y="2267683"/>
            <a:ext cx="595951" cy="1622640"/>
          </a:xfrm>
          <a:custGeom>
            <a:avLst/>
            <a:gdLst/>
            <a:ahLst/>
            <a:cxnLst/>
            <a:rect l="l" t="t" r="r" b="b"/>
            <a:pathLst>
              <a:path w="893927" h="2433960" extrusionOk="0">
                <a:moveTo>
                  <a:pt x="0" y="0"/>
                </a:moveTo>
                <a:lnTo>
                  <a:pt x="893927" y="0"/>
                </a:lnTo>
                <a:lnTo>
                  <a:pt x="893927" y="2433960"/>
                </a:lnTo>
                <a:lnTo>
                  <a:pt x="0" y="2433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8" name="Freeform 8"/>
          <p:cNvSpPr/>
          <p:nvPr/>
        </p:nvSpPr>
        <p:spPr bwMode="auto">
          <a:xfrm rot="5400000">
            <a:off x="1514878" y="2283808"/>
            <a:ext cx="595951" cy="1622640"/>
          </a:xfrm>
          <a:custGeom>
            <a:avLst/>
            <a:gdLst/>
            <a:ahLst/>
            <a:cxnLst/>
            <a:rect l="l" t="t" r="r" b="b"/>
            <a:pathLst>
              <a:path w="893927" h="2433960" extrusionOk="0">
                <a:moveTo>
                  <a:pt x="0" y="0"/>
                </a:moveTo>
                <a:lnTo>
                  <a:pt x="893927" y="0"/>
                </a:lnTo>
                <a:lnTo>
                  <a:pt x="893927" y="2433959"/>
                </a:lnTo>
                <a:lnTo>
                  <a:pt x="0" y="24339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9" name="Freeform 9"/>
          <p:cNvSpPr/>
          <p:nvPr/>
        </p:nvSpPr>
        <p:spPr bwMode="auto">
          <a:xfrm>
            <a:off x="4842136" y="3356207"/>
            <a:ext cx="578449" cy="610346"/>
          </a:xfrm>
          <a:custGeom>
            <a:avLst/>
            <a:gdLst/>
            <a:ahLst/>
            <a:cxnLst/>
            <a:rect l="l" t="t" r="r" b="b"/>
            <a:pathLst>
              <a:path w="867673" h="915519" extrusionOk="0">
                <a:moveTo>
                  <a:pt x="0" y="0"/>
                </a:moveTo>
                <a:lnTo>
                  <a:pt x="867673" y="0"/>
                </a:lnTo>
                <a:lnTo>
                  <a:pt x="867673" y="915519"/>
                </a:lnTo>
                <a:lnTo>
                  <a:pt x="0" y="9155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0" name="Freeform 10"/>
          <p:cNvSpPr/>
          <p:nvPr/>
        </p:nvSpPr>
        <p:spPr bwMode="auto">
          <a:xfrm>
            <a:off x="4168294" y="3252273"/>
            <a:ext cx="578579" cy="617900"/>
          </a:xfrm>
          <a:custGeom>
            <a:avLst/>
            <a:gdLst/>
            <a:ahLst/>
            <a:cxnLst/>
            <a:rect l="l" t="t" r="r" b="b"/>
            <a:pathLst>
              <a:path w="867869" h="926850" extrusionOk="0">
                <a:moveTo>
                  <a:pt x="0" y="0"/>
                </a:moveTo>
                <a:lnTo>
                  <a:pt x="867869" y="0"/>
                </a:lnTo>
                <a:lnTo>
                  <a:pt x="867869" y="926850"/>
                </a:lnTo>
                <a:lnTo>
                  <a:pt x="0" y="926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1" name="Freeform 11"/>
          <p:cNvSpPr/>
          <p:nvPr/>
        </p:nvSpPr>
        <p:spPr bwMode="auto">
          <a:xfrm>
            <a:off x="7746289" y="1148364"/>
            <a:ext cx="3496367" cy="3395695"/>
          </a:xfrm>
          <a:custGeom>
            <a:avLst/>
            <a:gdLst/>
            <a:ahLst/>
            <a:cxnLst/>
            <a:rect l="l" t="t" r="r" b="b"/>
            <a:pathLst>
              <a:path w="5480700" h="5295726" extrusionOk="0">
                <a:moveTo>
                  <a:pt x="0" y="0"/>
                </a:moveTo>
                <a:lnTo>
                  <a:pt x="5480699" y="0"/>
                </a:lnTo>
                <a:lnTo>
                  <a:pt x="5480699" y="5295726"/>
                </a:lnTo>
                <a:lnTo>
                  <a:pt x="0" y="5295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2" name="Freeform 12"/>
          <p:cNvSpPr/>
          <p:nvPr/>
        </p:nvSpPr>
        <p:spPr bwMode="auto">
          <a:xfrm>
            <a:off x="6802908" y="4271631"/>
            <a:ext cx="2436069" cy="2478235"/>
          </a:xfrm>
          <a:custGeom>
            <a:avLst/>
            <a:gdLst/>
            <a:ahLst/>
            <a:cxnLst/>
            <a:rect l="l" t="t" r="r" b="b"/>
            <a:pathLst>
              <a:path w="3654104" h="3717353" extrusionOk="0">
                <a:moveTo>
                  <a:pt x="0" y="0"/>
                </a:moveTo>
                <a:lnTo>
                  <a:pt x="3654104" y="0"/>
                </a:lnTo>
                <a:lnTo>
                  <a:pt x="3654104" y="3717354"/>
                </a:lnTo>
                <a:lnTo>
                  <a:pt x="0" y="37173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rcRect l="2939" t="113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grpSp>
        <p:nvGrpSpPr>
          <p:cNvPr id="13" name="Group 13"/>
          <p:cNvGrpSpPr/>
          <p:nvPr/>
        </p:nvGrpSpPr>
        <p:grpSpPr bwMode="auto">
          <a:xfrm>
            <a:off x="7382382" y="1552559"/>
            <a:ext cx="4098250" cy="1079915"/>
            <a:chOff x="0" y="0"/>
            <a:chExt cx="1619062" cy="426633"/>
          </a:xfrm>
        </p:grpSpPr>
        <p:sp>
          <p:nvSpPr>
            <p:cNvPr id="14" name="Freeform 14"/>
            <p:cNvSpPr/>
            <p:nvPr/>
          </p:nvSpPr>
          <p:spPr bwMode="auto">
            <a:xfrm>
              <a:off x="0" y="0"/>
              <a:ext cx="1619062" cy="426633"/>
            </a:xfrm>
            <a:custGeom>
              <a:avLst/>
              <a:gdLst/>
              <a:ahLst/>
              <a:cxnLst/>
              <a:rect l="l" t="t" r="r" b="b"/>
              <a:pathLst>
                <a:path w="1619062" h="426633" extrusionOk="0">
                  <a:moveTo>
                    <a:pt x="64229" y="0"/>
                  </a:moveTo>
                  <a:lnTo>
                    <a:pt x="1554833" y="0"/>
                  </a:lnTo>
                  <a:cubicBezTo>
                    <a:pt x="1590305" y="0"/>
                    <a:pt x="1619062" y="28756"/>
                    <a:pt x="1619062" y="64229"/>
                  </a:cubicBezTo>
                  <a:lnTo>
                    <a:pt x="1619062" y="362404"/>
                  </a:lnTo>
                  <a:cubicBezTo>
                    <a:pt x="1619062" y="397877"/>
                    <a:pt x="1590305" y="426633"/>
                    <a:pt x="1554833" y="426633"/>
                  </a:cubicBezTo>
                  <a:lnTo>
                    <a:pt x="64229" y="426633"/>
                  </a:lnTo>
                  <a:cubicBezTo>
                    <a:pt x="28756" y="426633"/>
                    <a:pt x="0" y="397877"/>
                    <a:pt x="0" y="362404"/>
                  </a:cubicBezTo>
                  <a:lnTo>
                    <a:pt x="0" y="64229"/>
                  </a:lnTo>
                  <a:cubicBezTo>
                    <a:pt x="0" y="28756"/>
                    <a:pt x="28756" y="0"/>
                    <a:pt x="64229" y="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  <a:ln w="19050" cap="rnd">
              <a:solidFill>
                <a:srgbClr val="000000">
                  <a:alpha val="54902"/>
                </a:srgb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15" name="TextBox 15"/>
            <p:cNvSpPr txBox="1"/>
            <p:nvPr/>
          </p:nvSpPr>
          <p:spPr bwMode="auto">
            <a:xfrm>
              <a:off x="0" y="-57150"/>
              <a:ext cx="1619062" cy="483783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49"/>
                </a:lnSpc>
                <a:defRPr/>
              </a:pPr>
              <a:endParaRPr sz="1200"/>
            </a:p>
          </p:txBody>
        </p:sp>
      </p:grpSp>
      <p:sp>
        <p:nvSpPr>
          <p:cNvPr id="16" name="AutoShape 16"/>
          <p:cNvSpPr/>
          <p:nvPr/>
        </p:nvSpPr>
        <p:spPr bwMode="auto">
          <a:xfrm flipH="1">
            <a:off x="3026201" y="1431571"/>
            <a:ext cx="0" cy="2248338"/>
          </a:xfrm>
          <a:prstGeom prst="line">
            <a:avLst/>
          </a:prstGeom>
          <a:ln w="28575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7" name="Freeform 17"/>
          <p:cNvSpPr/>
          <p:nvPr/>
        </p:nvSpPr>
        <p:spPr bwMode="auto">
          <a:xfrm>
            <a:off x="2591953" y="4520975"/>
            <a:ext cx="1014203" cy="1014203"/>
          </a:xfrm>
          <a:custGeom>
            <a:avLst/>
            <a:gdLst/>
            <a:ahLst/>
            <a:cxnLst/>
            <a:rect l="l" t="t" r="r" b="b"/>
            <a:pathLst>
              <a:path w="1521304" h="1521304" extrusionOk="0">
                <a:moveTo>
                  <a:pt x="0" y="0"/>
                </a:moveTo>
                <a:lnTo>
                  <a:pt x="1521304" y="0"/>
                </a:lnTo>
                <a:lnTo>
                  <a:pt x="1521304" y="1521304"/>
                </a:lnTo>
                <a:lnTo>
                  <a:pt x="0" y="1521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4000"/>
            </a:blip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8" name="Freeform 18"/>
          <p:cNvSpPr/>
          <p:nvPr/>
        </p:nvSpPr>
        <p:spPr bwMode="auto">
          <a:xfrm>
            <a:off x="4099697" y="5028077"/>
            <a:ext cx="904709" cy="904709"/>
          </a:xfrm>
          <a:custGeom>
            <a:avLst/>
            <a:gdLst/>
            <a:ahLst/>
            <a:cxnLst/>
            <a:rect l="l" t="t" r="r" b="b"/>
            <a:pathLst>
              <a:path w="1357065" h="1357065" extrusionOk="0">
                <a:moveTo>
                  <a:pt x="0" y="0"/>
                </a:moveTo>
                <a:lnTo>
                  <a:pt x="1357065" y="0"/>
                </a:lnTo>
                <a:lnTo>
                  <a:pt x="1357065" y="1357065"/>
                </a:lnTo>
                <a:lnTo>
                  <a:pt x="0" y="1357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19" name="Freeform 19"/>
          <p:cNvSpPr/>
          <p:nvPr/>
        </p:nvSpPr>
        <p:spPr bwMode="auto">
          <a:xfrm rot="2567385">
            <a:off x="1739037" y="4241094"/>
            <a:ext cx="1066537" cy="301297"/>
          </a:xfrm>
          <a:custGeom>
            <a:avLst/>
            <a:gdLst/>
            <a:ahLst/>
            <a:cxnLst/>
            <a:rect l="l" t="t" r="r" b="b"/>
            <a:pathLst>
              <a:path w="1599805" h="451945" extrusionOk="0">
                <a:moveTo>
                  <a:pt x="0" y="0"/>
                </a:moveTo>
                <a:lnTo>
                  <a:pt x="1599806" y="0"/>
                </a:lnTo>
                <a:lnTo>
                  <a:pt x="1599806" y="451945"/>
                </a:lnTo>
                <a:lnTo>
                  <a:pt x="0" y="4519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0" name="Freeform 20"/>
          <p:cNvSpPr/>
          <p:nvPr/>
        </p:nvSpPr>
        <p:spPr bwMode="auto">
          <a:xfrm rot="8099999" flipV="1">
            <a:off x="3397006" y="4203127"/>
            <a:ext cx="1066537" cy="301297"/>
          </a:xfrm>
          <a:custGeom>
            <a:avLst/>
            <a:gdLst/>
            <a:ahLst/>
            <a:cxnLst/>
            <a:rect l="l" t="t" r="r" b="b"/>
            <a:pathLst>
              <a:path w="1599805" h="451945" extrusionOk="0">
                <a:moveTo>
                  <a:pt x="0" y="451945"/>
                </a:moveTo>
                <a:lnTo>
                  <a:pt x="1599805" y="451945"/>
                </a:lnTo>
                <a:lnTo>
                  <a:pt x="1599805" y="0"/>
                </a:lnTo>
                <a:lnTo>
                  <a:pt x="0" y="0"/>
                </a:lnTo>
                <a:lnTo>
                  <a:pt x="0" y="451945"/>
                </a:lnTo>
                <a:close/>
              </a:path>
            </a:pathLst>
          </a:custGeom>
          <a:blipFill>
            <a:blip r:embed="rId1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1" name="TextBox 21"/>
          <p:cNvSpPr txBox="1"/>
          <p:nvPr/>
        </p:nvSpPr>
        <p:spPr bwMode="auto">
          <a:xfrm>
            <a:off x="4291928" y="5145198"/>
            <a:ext cx="1749505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Explication des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prédictions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locales</a:t>
            </a:r>
            <a:endParaRPr dirty="0"/>
          </a:p>
        </p:txBody>
      </p:sp>
      <p:sp>
        <p:nvSpPr>
          <p:cNvPr id="22" name="Freeform 22"/>
          <p:cNvSpPr/>
          <p:nvPr/>
        </p:nvSpPr>
        <p:spPr bwMode="auto">
          <a:xfrm>
            <a:off x="2362648" y="5893146"/>
            <a:ext cx="154558" cy="154558"/>
          </a:xfrm>
          <a:custGeom>
            <a:avLst/>
            <a:gdLst/>
            <a:ahLst/>
            <a:cxnLst/>
            <a:rect l="l" t="t" r="r" b="b"/>
            <a:pathLst>
              <a:path w="231837" h="231837" extrusionOk="0">
                <a:moveTo>
                  <a:pt x="0" y="0"/>
                </a:moveTo>
                <a:lnTo>
                  <a:pt x="231837" y="0"/>
                </a:lnTo>
                <a:lnTo>
                  <a:pt x="231837" y="231837"/>
                </a:lnTo>
                <a:lnTo>
                  <a:pt x="0" y="231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3" name="Freeform 23"/>
          <p:cNvSpPr/>
          <p:nvPr/>
        </p:nvSpPr>
        <p:spPr bwMode="auto">
          <a:xfrm>
            <a:off x="3576248" y="5855508"/>
            <a:ext cx="154558" cy="154558"/>
          </a:xfrm>
          <a:custGeom>
            <a:avLst/>
            <a:gdLst/>
            <a:ahLst/>
            <a:cxnLst/>
            <a:rect l="l" t="t" r="r" b="b"/>
            <a:pathLst>
              <a:path w="231837" h="231837" extrusionOk="0">
                <a:moveTo>
                  <a:pt x="0" y="0"/>
                </a:moveTo>
                <a:lnTo>
                  <a:pt x="231837" y="0"/>
                </a:lnTo>
                <a:lnTo>
                  <a:pt x="231837" y="231836"/>
                </a:lnTo>
                <a:lnTo>
                  <a:pt x="0" y="23183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4" name="TextBox 24"/>
          <p:cNvSpPr txBox="1"/>
          <p:nvPr/>
        </p:nvSpPr>
        <p:spPr bwMode="auto">
          <a:xfrm>
            <a:off x="0" y="5248304"/>
            <a:ext cx="1888014" cy="573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fr-FR" sz="1700" b="1" dirty="0">
                <a:solidFill>
                  <a:srgbClr val="000000"/>
                </a:solidFill>
                <a:latin typeface="Canva Sans Bold"/>
              </a:rPr>
              <a:t>Explication des prédictions globales</a:t>
            </a:r>
          </a:p>
        </p:txBody>
      </p:sp>
      <p:sp>
        <p:nvSpPr>
          <p:cNvPr id="25" name="AutoShape 25"/>
          <p:cNvSpPr/>
          <p:nvPr/>
        </p:nvSpPr>
        <p:spPr bwMode="auto">
          <a:xfrm flipH="1">
            <a:off x="1778629" y="5028077"/>
            <a:ext cx="813324" cy="452354"/>
          </a:xfrm>
          <a:prstGeom prst="line">
            <a:avLst/>
          </a:prstGeom>
          <a:ln w="38100" cap="flat">
            <a:solidFill>
              <a:srgbClr val="FF3131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6" name="AutoShape 26"/>
          <p:cNvSpPr/>
          <p:nvPr/>
        </p:nvSpPr>
        <p:spPr bwMode="auto">
          <a:xfrm flipV="1">
            <a:off x="3730805" y="5407590"/>
            <a:ext cx="579290" cy="467695"/>
          </a:xfrm>
          <a:prstGeom prst="line">
            <a:avLst/>
          </a:prstGeom>
          <a:ln w="38100" cap="flat">
            <a:solidFill>
              <a:srgbClr val="FF3131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 dirty="0"/>
          </a:p>
        </p:txBody>
      </p:sp>
      <p:sp>
        <p:nvSpPr>
          <p:cNvPr id="27" name="AutoShape 27"/>
          <p:cNvSpPr/>
          <p:nvPr/>
        </p:nvSpPr>
        <p:spPr bwMode="auto">
          <a:xfrm flipV="1">
            <a:off x="2517206" y="5367028"/>
            <a:ext cx="1896670" cy="603397"/>
          </a:xfrm>
          <a:prstGeom prst="line">
            <a:avLst/>
          </a:prstGeom>
          <a:ln w="38100" cap="flat">
            <a:solidFill>
              <a:srgbClr val="FF3131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28" name="TextBox 28"/>
          <p:cNvSpPr txBox="1"/>
          <p:nvPr/>
        </p:nvSpPr>
        <p:spPr bwMode="auto">
          <a:xfrm>
            <a:off x="-487471" y="961084"/>
            <a:ext cx="7227109" cy="29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2"/>
              </a:lnSpc>
              <a:spcBef>
                <a:spcPts val="0"/>
              </a:spcBef>
              <a:defRPr/>
            </a:pPr>
            <a:r>
              <a:rPr lang="fr-FR" sz="1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déterminants de la présence </a:t>
            </a:r>
            <a:r>
              <a:rPr lang="fr-FR" sz="2400" b="1" dirty="0">
                <a:solidFill>
                  <a:srgbClr val="C00000"/>
                </a:solidFill>
                <a:latin typeface="Canva Sans Bold"/>
                <a:ea typeface="Canva Sans Bold"/>
                <a:cs typeface="Canva Sans Bold"/>
              </a:rPr>
              <a:t>≠ </a:t>
            </a:r>
            <a:r>
              <a:rPr lang="fr-FR" sz="1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déterminants de l'abondance</a:t>
            </a:r>
            <a:endParaRPr dirty="0"/>
          </a:p>
        </p:txBody>
      </p:sp>
      <p:sp>
        <p:nvSpPr>
          <p:cNvPr id="29" name="TextBox 29"/>
          <p:cNvSpPr txBox="1"/>
          <p:nvPr/>
        </p:nvSpPr>
        <p:spPr bwMode="auto">
          <a:xfrm>
            <a:off x="7373349" y="1668548"/>
            <a:ext cx="4098250" cy="8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SCÉNARIOS DU GIEC*:</a:t>
            </a:r>
            <a:endParaRPr dirty="0"/>
          </a:p>
          <a:p>
            <a:pPr marL="362309" lvl="1" indent="-181154">
              <a:lnSpc>
                <a:spcPts val="234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fr-FR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Le plus optimiste (1,5°C d'ici 2050)</a:t>
            </a:r>
          </a:p>
          <a:p>
            <a:pPr marL="362309" lvl="1" indent="-181154">
              <a:lnSpc>
                <a:spcPts val="2349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fr-FR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Deuxième meilleure (1,8°C d'ici 2100) ...</a:t>
            </a:r>
            <a:endParaRPr lang="en-US" sz="17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</a:endParaRPr>
          </a:p>
        </p:txBody>
      </p:sp>
      <p:sp>
        <p:nvSpPr>
          <p:cNvPr id="30" name="AutoShape 30"/>
          <p:cNvSpPr/>
          <p:nvPr/>
        </p:nvSpPr>
        <p:spPr bwMode="auto">
          <a:xfrm>
            <a:off x="6160701" y="740447"/>
            <a:ext cx="0" cy="6067103"/>
          </a:xfrm>
          <a:prstGeom prst="line">
            <a:avLst/>
          </a:prstGeom>
          <a:ln w="28575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1" name="AutoShape 31"/>
          <p:cNvSpPr/>
          <p:nvPr/>
        </p:nvSpPr>
        <p:spPr bwMode="auto">
          <a:xfrm flipH="1" flipV="1">
            <a:off x="1470334" y="828953"/>
            <a:ext cx="2591297" cy="0"/>
          </a:xfrm>
          <a:prstGeom prst="line">
            <a:avLst/>
          </a:prstGeom>
          <a:ln w="28575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2" name="AutoShape 32"/>
          <p:cNvSpPr/>
          <p:nvPr/>
        </p:nvSpPr>
        <p:spPr bwMode="auto">
          <a:xfrm flipH="1" flipV="1">
            <a:off x="8265092" y="814106"/>
            <a:ext cx="2591297" cy="0"/>
          </a:xfrm>
          <a:prstGeom prst="line">
            <a:avLst/>
          </a:prstGeom>
          <a:ln w="28575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3" name="Freeform 33"/>
          <p:cNvSpPr/>
          <p:nvPr/>
        </p:nvSpPr>
        <p:spPr bwMode="auto">
          <a:xfrm>
            <a:off x="3323749" y="3299960"/>
            <a:ext cx="800495" cy="603373"/>
          </a:xfrm>
          <a:custGeom>
            <a:avLst/>
            <a:gdLst/>
            <a:ahLst/>
            <a:cxnLst/>
            <a:rect l="l" t="t" r="r" b="b"/>
            <a:pathLst>
              <a:path w="1200742" h="905059" extrusionOk="0">
                <a:moveTo>
                  <a:pt x="0" y="0"/>
                </a:moveTo>
                <a:lnTo>
                  <a:pt x="1200742" y="0"/>
                </a:lnTo>
                <a:lnTo>
                  <a:pt x="1200742" y="905059"/>
                </a:lnTo>
                <a:lnTo>
                  <a:pt x="0" y="9050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4" name="TextBox 34"/>
          <p:cNvSpPr txBox="1"/>
          <p:nvPr/>
        </p:nvSpPr>
        <p:spPr bwMode="auto">
          <a:xfrm rot="3525170">
            <a:off x="10390708" y="3440105"/>
            <a:ext cx="1498075" cy="473586"/>
          </a:xfrm>
          <a:prstGeom prst="rect">
            <a:avLst/>
          </a:prstGeom>
        </p:spPr>
        <p:txBody>
          <a:bodyPr spcFirstLastPara="1" lIns="0" tIns="0" rIns="0" bIns="0" numCol="1" rtlCol="0" anchor="t">
            <a:prstTxWarp prst="textArchUp">
              <a:avLst>
                <a:gd name="adj" fmla="val 10800000"/>
              </a:avLst>
            </a:prstTxWarp>
            <a:spAutoFit/>
          </a:bodyPr>
          <a:lstStyle/>
          <a:p>
            <a:pPr algn="ctr">
              <a:lnSpc>
                <a:spcPts val="2349"/>
              </a:lnSpc>
              <a:spcBef>
                <a:spcPts val="0"/>
              </a:spcBef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3.6°C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d'ici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2100</a:t>
            </a:r>
            <a:endParaRPr dirty="0"/>
          </a:p>
        </p:txBody>
      </p:sp>
      <p:sp>
        <p:nvSpPr>
          <p:cNvPr id="35" name="Freeform 35"/>
          <p:cNvSpPr/>
          <p:nvPr/>
        </p:nvSpPr>
        <p:spPr bwMode="auto">
          <a:xfrm>
            <a:off x="9489917" y="4256908"/>
            <a:ext cx="2450154" cy="2444902"/>
          </a:xfrm>
          <a:custGeom>
            <a:avLst/>
            <a:gdLst/>
            <a:ahLst/>
            <a:cxnLst/>
            <a:rect l="l" t="t" r="r" b="b"/>
            <a:pathLst>
              <a:path w="3675233" h="3667353" extrusionOk="0">
                <a:moveTo>
                  <a:pt x="0" y="0"/>
                </a:moveTo>
                <a:lnTo>
                  <a:pt x="3675232" y="0"/>
                </a:lnTo>
                <a:lnTo>
                  <a:pt x="3675232" y="3667353"/>
                </a:lnTo>
                <a:lnTo>
                  <a:pt x="0" y="36673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rcRect l="6988" r="6522" b="801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6" name="Freeform 36"/>
          <p:cNvSpPr/>
          <p:nvPr/>
        </p:nvSpPr>
        <p:spPr bwMode="auto">
          <a:xfrm rot="8099999">
            <a:off x="7259613" y="3149854"/>
            <a:ext cx="1886346" cy="532893"/>
          </a:xfrm>
          <a:custGeom>
            <a:avLst/>
            <a:gdLst/>
            <a:ahLst/>
            <a:cxnLst/>
            <a:rect l="l" t="t" r="r" b="b"/>
            <a:pathLst>
              <a:path w="2829519" h="799339" extrusionOk="0">
                <a:moveTo>
                  <a:pt x="0" y="0"/>
                </a:moveTo>
                <a:lnTo>
                  <a:pt x="2829519" y="0"/>
                </a:lnTo>
                <a:lnTo>
                  <a:pt x="2829519" y="799340"/>
                </a:lnTo>
                <a:lnTo>
                  <a:pt x="0" y="7993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7" name="TextBox 37"/>
          <p:cNvSpPr txBox="1"/>
          <p:nvPr/>
        </p:nvSpPr>
        <p:spPr bwMode="auto">
          <a:xfrm rot="-2784225">
            <a:off x="7189297" y="3214958"/>
            <a:ext cx="1491575" cy="494641"/>
          </a:xfrm>
          <a:prstGeom prst="rect">
            <a:avLst/>
          </a:prstGeom>
        </p:spPr>
        <p:txBody>
          <a:bodyPr spcFirstLastPara="1" lIns="0" tIns="0" rIns="0" bIns="0" numCol="1" rtlCol="0" anchor="t">
            <a:prstTxWarp prst="textArchUp">
              <a:avLst>
                <a:gd name="adj" fmla="val 10800000"/>
              </a:avLst>
            </a:prstTxWarp>
            <a:spAutoFit/>
          </a:bodyPr>
          <a:lstStyle/>
          <a:p>
            <a:pPr algn="ctr">
              <a:lnSpc>
                <a:spcPts val="2349"/>
              </a:lnSpc>
              <a:spcBef>
                <a:spcPts val="0"/>
              </a:spcBef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1.5°C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d'ici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2050</a:t>
            </a:r>
            <a:endParaRPr dirty="0"/>
          </a:p>
        </p:txBody>
      </p:sp>
      <p:sp>
        <p:nvSpPr>
          <p:cNvPr id="38" name="Freeform 38"/>
          <p:cNvSpPr/>
          <p:nvPr/>
        </p:nvSpPr>
        <p:spPr bwMode="auto">
          <a:xfrm>
            <a:off x="10920984" y="3828161"/>
            <a:ext cx="337423" cy="648335"/>
          </a:xfrm>
          <a:custGeom>
            <a:avLst/>
            <a:gdLst/>
            <a:ahLst/>
            <a:cxnLst/>
            <a:rect l="l" t="t" r="r" b="b"/>
            <a:pathLst>
              <a:path w="506134" h="972503" extrusionOk="0">
                <a:moveTo>
                  <a:pt x="0" y="0"/>
                </a:moveTo>
                <a:lnTo>
                  <a:pt x="506133" y="0"/>
                </a:lnTo>
                <a:lnTo>
                  <a:pt x="506133" y="972503"/>
                </a:lnTo>
                <a:lnTo>
                  <a:pt x="0" y="9725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rcRect l="90765" t="80622" b="1013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39" name="Freeform 39"/>
          <p:cNvSpPr/>
          <p:nvPr/>
        </p:nvSpPr>
        <p:spPr bwMode="auto">
          <a:xfrm rot="3354085" flipV="1">
            <a:off x="9962850" y="3347220"/>
            <a:ext cx="1886346" cy="532893"/>
          </a:xfrm>
          <a:custGeom>
            <a:avLst/>
            <a:gdLst/>
            <a:ahLst/>
            <a:cxnLst/>
            <a:rect l="l" t="t" r="r" b="b"/>
            <a:pathLst>
              <a:path w="2829519" h="799339" extrusionOk="0">
                <a:moveTo>
                  <a:pt x="0" y="799339"/>
                </a:moveTo>
                <a:lnTo>
                  <a:pt x="2829519" y="799339"/>
                </a:lnTo>
                <a:lnTo>
                  <a:pt x="2829519" y="0"/>
                </a:lnTo>
                <a:lnTo>
                  <a:pt x="0" y="0"/>
                </a:lnTo>
                <a:lnTo>
                  <a:pt x="0" y="799339"/>
                </a:lnTo>
                <a:close/>
              </a:path>
            </a:pathLst>
          </a:custGeom>
          <a:blipFill>
            <a:blip r:embed="rId1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40" name="Freeform 40"/>
          <p:cNvSpPr/>
          <p:nvPr/>
        </p:nvSpPr>
        <p:spPr bwMode="auto">
          <a:xfrm>
            <a:off x="6267288" y="6267591"/>
            <a:ext cx="1158947" cy="482275"/>
          </a:xfrm>
          <a:custGeom>
            <a:avLst/>
            <a:gdLst/>
            <a:ahLst/>
            <a:cxnLst/>
            <a:rect l="l" t="t" r="r" b="b"/>
            <a:pathLst>
              <a:path w="1738421" h="723412" extrusionOk="0">
                <a:moveTo>
                  <a:pt x="0" y="0"/>
                </a:moveTo>
                <a:lnTo>
                  <a:pt x="1738421" y="0"/>
                </a:lnTo>
                <a:lnTo>
                  <a:pt x="1738421" y="723412"/>
                </a:lnTo>
                <a:lnTo>
                  <a:pt x="0" y="7234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rcRect l="6161" r="7325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41" name="TextBox 41"/>
          <p:cNvSpPr txBox="1"/>
          <p:nvPr/>
        </p:nvSpPr>
        <p:spPr bwMode="auto">
          <a:xfrm>
            <a:off x="3285843" y="2157254"/>
            <a:ext cx="2012171" cy="8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Variables du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modèle</a:t>
            </a:r>
            <a:r>
              <a:rPr lang="en-US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d'abondance</a:t>
            </a:r>
            <a:endParaRPr lang="en-US" sz="17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</a:endParaRPr>
          </a:p>
          <a:p>
            <a:pPr algn="ctr">
              <a:lnSpc>
                <a:spcPts val="2349"/>
              </a:lnSpc>
              <a:defRPr/>
            </a:pPr>
            <a:endParaRPr lang="en-US" sz="17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</a:endParaRPr>
          </a:p>
        </p:txBody>
      </p:sp>
      <p:sp>
        <p:nvSpPr>
          <p:cNvPr id="42" name="TextBox 42"/>
          <p:cNvSpPr txBox="1"/>
          <p:nvPr/>
        </p:nvSpPr>
        <p:spPr bwMode="auto">
          <a:xfrm>
            <a:off x="848822" y="2169050"/>
            <a:ext cx="2012171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9"/>
              </a:lnSpc>
              <a:defRPr/>
            </a:pPr>
            <a:r>
              <a:rPr lang="fr-FR" sz="1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Variables du modèle de présence/absence</a:t>
            </a:r>
            <a:endParaRPr dirty="0"/>
          </a:p>
        </p:txBody>
      </p:sp>
      <p:sp>
        <p:nvSpPr>
          <p:cNvPr id="43" name="TextBox 43"/>
          <p:cNvSpPr txBox="1"/>
          <p:nvPr/>
        </p:nvSpPr>
        <p:spPr bwMode="auto">
          <a:xfrm>
            <a:off x="7947785" y="128520"/>
            <a:ext cx="3168038" cy="67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  <a:spcBef>
                <a:spcPts val="0"/>
              </a:spcBef>
              <a:defRPr/>
            </a:pPr>
            <a:r>
              <a:rPr lang="en-US" sz="19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2. </a:t>
            </a:r>
            <a:r>
              <a:rPr lang="fr-FR" sz="19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PRÉDICTION FACE AU CHANGEMENT CLIMATIQUE</a:t>
            </a:r>
            <a:endParaRPr dirty="0"/>
          </a:p>
        </p:txBody>
      </p:sp>
      <p:grpSp>
        <p:nvGrpSpPr>
          <p:cNvPr id="44" name="Group 44"/>
          <p:cNvGrpSpPr/>
          <p:nvPr/>
        </p:nvGrpSpPr>
        <p:grpSpPr bwMode="auto">
          <a:xfrm>
            <a:off x="5080663" y="81463"/>
            <a:ext cx="2516170" cy="556747"/>
            <a:chOff x="0" y="0"/>
            <a:chExt cx="1129597" cy="219950"/>
          </a:xfrm>
        </p:grpSpPr>
        <p:sp>
          <p:nvSpPr>
            <p:cNvPr id="45" name="Freeform 45"/>
            <p:cNvSpPr/>
            <p:nvPr/>
          </p:nvSpPr>
          <p:spPr bwMode="auto">
            <a:xfrm>
              <a:off x="0" y="0"/>
              <a:ext cx="1129597" cy="219950"/>
            </a:xfrm>
            <a:custGeom>
              <a:avLst/>
              <a:gdLst/>
              <a:ahLst/>
              <a:cxnLst/>
              <a:rect l="l" t="t" r="r" b="b"/>
              <a:pathLst>
                <a:path w="1129597" h="219950" extrusionOk="0">
                  <a:moveTo>
                    <a:pt x="92060" y="0"/>
                  </a:moveTo>
                  <a:lnTo>
                    <a:pt x="1037537" y="0"/>
                  </a:lnTo>
                  <a:cubicBezTo>
                    <a:pt x="1088380" y="0"/>
                    <a:pt x="1129597" y="41216"/>
                    <a:pt x="1129597" y="92060"/>
                  </a:cubicBezTo>
                  <a:lnTo>
                    <a:pt x="1129597" y="127890"/>
                  </a:lnTo>
                  <a:cubicBezTo>
                    <a:pt x="1129597" y="178733"/>
                    <a:pt x="1088380" y="219950"/>
                    <a:pt x="1037537" y="219950"/>
                  </a:cubicBezTo>
                  <a:lnTo>
                    <a:pt x="92060" y="219950"/>
                  </a:lnTo>
                  <a:cubicBezTo>
                    <a:pt x="41216" y="219950"/>
                    <a:pt x="0" y="178733"/>
                    <a:pt x="0" y="127890"/>
                  </a:cubicBezTo>
                  <a:lnTo>
                    <a:pt x="0" y="92060"/>
                  </a:lnTo>
                  <a:cubicBezTo>
                    <a:pt x="0" y="41216"/>
                    <a:pt x="41216" y="0"/>
                    <a:pt x="92060" y="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  <a:ln w="19050" cap="rnd">
              <a:solidFill>
                <a:srgbClr val="000000">
                  <a:alpha val="54902"/>
                </a:srgb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46" name="TextBox 46"/>
            <p:cNvSpPr txBox="1"/>
            <p:nvPr/>
          </p:nvSpPr>
          <p:spPr bwMode="auto">
            <a:xfrm>
              <a:off x="0" y="-57150"/>
              <a:ext cx="1129597" cy="27710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49"/>
                </a:lnSpc>
                <a:defRPr/>
              </a:pPr>
              <a:endParaRPr sz="1200"/>
            </a:p>
          </p:txBody>
        </p:sp>
      </p:grpSp>
      <p:sp>
        <p:nvSpPr>
          <p:cNvPr id="47" name="TextBox 47"/>
          <p:cNvSpPr txBox="1"/>
          <p:nvPr/>
        </p:nvSpPr>
        <p:spPr bwMode="auto">
          <a:xfrm>
            <a:off x="399720" y="151485"/>
            <a:ext cx="4922545" cy="672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  <a:defRPr/>
            </a:pPr>
            <a:r>
              <a:rPr lang="en-US" sz="19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1. IDENTIFIER LES DÉTERMINANTS ENVIRONNEMENTAUX</a:t>
            </a:r>
            <a:endParaRPr dirty="0"/>
          </a:p>
        </p:txBody>
      </p:sp>
      <p:sp>
        <p:nvSpPr>
          <p:cNvPr id="48" name="TextBox 48"/>
          <p:cNvSpPr txBox="1"/>
          <p:nvPr/>
        </p:nvSpPr>
        <p:spPr bwMode="auto">
          <a:xfrm>
            <a:off x="7586674" y="1048259"/>
            <a:ext cx="4119675" cy="620897"/>
          </a:xfrm>
          <a:prstGeom prst="rect">
            <a:avLst/>
          </a:prstGeom>
        </p:spPr>
        <p:txBody>
          <a:bodyPr spcFirstLastPara="1" lIns="0" tIns="0" rIns="0" bIns="0" numCol="1" rtlCol="0" anchor="t">
            <a:prstTxWarp prst="textArchUp">
              <a:avLst>
                <a:gd name="adj" fmla="val 10918093"/>
              </a:avLst>
            </a:prstTxWarp>
            <a:spAutoFit/>
          </a:bodyPr>
          <a:lstStyle/>
          <a:p>
            <a:pPr algn="ctr">
              <a:lnSpc>
                <a:spcPts val="2349"/>
              </a:lnSpc>
              <a:spcBef>
                <a:spcPts val="0"/>
              </a:spcBef>
              <a:defRPr/>
            </a:pPr>
            <a:r>
              <a:rPr lang="fr-FR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Utilisation des données de projections futures issues des </a:t>
            </a:r>
            <a:endParaRPr sz="5400" dirty="0"/>
          </a:p>
        </p:txBody>
      </p:sp>
      <p:sp>
        <p:nvSpPr>
          <p:cNvPr id="49" name="TextBox 49"/>
          <p:cNvSpPr txBox="1"/>
          <p:nvPr/>
        </p:nvSpPr>
        <p:spPr bwMode="auto">
          <a:xfrm>
            <a:off x="4822425" y="100492"/>
            <a:ext cx="3168038" cy="456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1"/>
              </a:lnSpc>
              <a:spcBef>
                <a:spcPts val="0"/>
              </a:spcBef>
              <a:defRPr/>
            </a:pPr>
            <a:r>
              <a:rPr lang="en-US" sz="2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2 OBJECTIFS:</a:t>
            </a:r>
            <a:endParaRPr dirty="0"/>
          </a:p>
        </p:txBody>
      </p:sp>
      <p:sp>
        <p:nvSpPr>
          <p:cNvPr id="50" name="TextBox 50"/>
          <p:cNvSpPr txBox="1"/>
          <p:nvPr/>
        </p:nvSpPr>
        <p:spPr bwMode="auto">
          <a:xfrm>
            <a:off x="7731441" y="6595698"/>
            <a:ext cx="4460559" cy="19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02"/>
              </a:lnSpc>
              <a:spcBef>
                <a:spcPts val="0"/>
              </a:spcBef>
              <a:defRPr/>
            </a:pPr>
            <a:r>
              <a:rPr lang="fr-FR" sz="11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*GIEC = Groupe d'experts intergouvernemental sur l'évolution du climat</a:t>
            </a:r>
            <a:endParaRPr dirty="0"/>
          </a:p>
        </p:txBody>
      </p:sp>
      <p:grpSp>
        <p:nvGrpSpPr>
          <p:cNvPr id="51" name="Group 51"/>
          <p:cNvGrpSpPr/>
          <p:nvPr/>
        </p:nvGrpSpPr>
        <p:grpSpPr bwMode="auto">
          <a:xfrm>
            <a:off x="8545885" y="5028077"/>
            <a:ext cx="1692276" cy="827431"/>
            <a:chOff x="0" y="0"/>
            <a:chExt cx="668554" cy="326886"/>
          </a:xfrm>
        </p:grpSpPr>
        <p:sp>
          <p:nvSpPr>
            <p:cNvPr id="52" name="Freeform 52"/>
            <p:cNvSpPr/>
            <p:nvPr/>
          </p:nvSpPr>
          <p:spPr bwMode="auto">
            <a:xfrm>
              <a:off x="0" y="0"/>
              <a:ext cx="668554" cy="326886"/>
            </a:xfrm>
            <a:custGeom>
              <a:avLst/>
              <a:gdLst/>
              <a:ahLst/>
              <a:cxnLst/>
              <a:rect l="l" t="t" r="r" b="b"/>
              <a:pathLst>
                <a:path w="668554" h="326886" extrusionOk="0">
                  <a:moveTo>
                    <a:pt x="155545" y="0"/>
                  </a:moveTo>
                  <a:lnTo>
                    <a:pt x="513008" y="0"/>
                  </a:lnTo>
                  <a:cubicBezTo>
                    <a:pt x="598914" y="0"/>
                    <a:pt x="668554" y="69640"/>
                    <a:pt x="668554" y="155545"/>
                  </a:cubicBezTo>
                  <a:lnTo>
                    <a:pt x="668554" y="171341"/>
                  </a:lnTo>
                  <a:cubicBezTo>
                    <a:pt x="668554" y="257246"/>
                    <a:pt x="598914" y="326886"/>
                    <a:pt x="513008" y="326886"/>
                  </a:cubicBezTo>
                  <a:lnTo>
                    <a:pt x="155545" y="326886"/>
                  </a:lnTo>
                  <a:cubicBezTo>
                    <a:pt x="69640" y="326886"/>
                    <a:pt x="0" y="257246"/>
                    <a:pt x="0" y="171341"/>
                  </a:cubicBezTo>
                  <a:lnTo>
                    <a:pt x="0" y="155545"/>
                  </a:lnTo>
                  <a:cubicBezTo>
                    <a:pt x="0" y="69640"/>
                    <a:pt x="69640" y="0"/>
                    <a:pt x="155545" y="0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  <a:ln w="19050" cap="rnd">
              <a:solidFill>
                <a:srgbClr val="000000">
                  <a:alpha val="54902"/>
                </a:srgbClr>
              </a:solidFill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fr-FR" sz="1200"/>
            </a:p>
          </p:txBody>
        </p:sp>
        <p:sp>
          <p:nvSpPr>
            <p:cNvPr id="53" name="TextBox 53"/>
            <p:cNvSpPr txBox="1"/>
            <p:nvPr/>
          </p:nvSpPr>
          <p:spPr bwMode="auto">
            <a:xfrm>
              <a:off x="0" y="-57150"/>
              <a:ext cx="668554" cy="384036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49"/>
                </a:lnSpc>
                <a:defRPr/>
              </a:pPr>
              <a:endParaRPr sz="1200"/>
            </a:p>
          </p:txBody>
        </p:sp>
      </p:grpSp>
      <p:sp>
        <p:nvSpPr>
          <p:cNvPr id="54" name="TextBox 54"/>
          <p:cNvSpPr txBox="1"/>
          <p:nvPr/>
        </p:nvSpPr>
        <p:spPr bwMode="auto">
          <a:xfrm>
            <a:off x="8527392" y="5120133"/>
            <a:ext cx="1565287" cy="677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defRPr/>
            </a:pPr>
            <a:r>
              <a:rPr lang="fr-FR" sz="12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Prédiction de la présence/absence</a:t>
            </a:r>
          </a:p>
          <a:p>
            <a:pPr algn="ctr">
              <a:lnSpc>
                <a:spcPts val="1755"/>
              </a:lnSpc>
              <a:spcBef>
                <a:spcPts val="0"/>
              </a:spcBef>
              <a:defRPr/>
            </a:pPr>
            <a:r>
              <a:rPr lang="fr-FR" sz="12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 + abondance</a:t>
            </a:r>
            <a:endParaRPr dirty="0"/>
          </a:p>
        </p:txBody>
      </p:sp>
      <p:sp>
        <p:nvSpPr>
          <p:cNvPr id="55" name="Freeform 55"/>
          <p:cNvSpPr/>
          <p:nvPr/>
        </p:nvSpPr>
        <p:spPr bwMode="auto">
          <a:xfrm>
            <a:off x="3818035" y="1325386"/>
            <a:ext cx="928837" cy="922331"/>
          </a:xfrm>
          <a:custGeom>
            <a:avLst/>
            <a:gdLst/>
            <a:ahLst/>
            <a:cxnLst/>
            <a:rect l="l" t="t" r="r" b="b"/>
            <a:pathLst>
              <a:path w="1393256" h="1383497" extrusionOk="0">
                <a:moveTo>
                  <a:pt x="0" y="0"/>
                </a:moveTo>
                <a:lnTo>
                  <a:pt x="1393257" y="0"/>
                </a:lnTo>
                <a:lnTo>
                  <a:pt x="1393257" y="1383497"/>
                </a:lnTo>
                <a:lnTo>
                  <a:pt x="0" y="138349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rcRect l="40465" t="16108" r="3590" b="10182"/>
            <a:stretch/>
          </a:blipFill>
        </p:spPr>
        <p:txBody>
          <a:bodyPr/>
          <a:lstStyle/>
          <a:p>
            <a:pPr>
              <a:defRPr/>
            </a:pPr>
            <a:endParaRPr lang="fr-FR" sz="1200"/>
          </a:p>
        </p:txBody>
      </p:sp>
      <p:sp>
        <p:nvSpPr>
          <p:cNvPr id="56" name="TextBox 56"/>
          <p:cNvSpPr txBox="1"/>
          <p:nvPr/>
        </p:nvSpPr>
        <p:spPr bwMode="auto">
          <a:xfrm>
            <a:off x="2080668" y="3999216"/>
            <a:ext cx="2090833" cy="26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2"/>
              </a:lnSpc>
              <a:spcBef>
                <a:spcPts val="0"/>
              </a:spcBef>
              <a:defRPr/>
            </a:pPr>
            <a:r>
              <a:rPr lang="en-US" sz="1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</a:rPr>
              <a:t>ML explicable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 bwMode="auto">
          <a:xfrm rot="16199998">
            <a:off x="5435673" y="-4348750"/>
            <a:ext cx="1320650" cy="12192003"/>
          </a:xfrm>
          <a:prstGeom prst="rect">
            <a:avLst/>
          </a:prstGeom>
          <a:gradFill>
            <a:gsLst>
              <a:gs pos="0">
                <a:srgbClr val="D9D9D9"/>
              </a:gs>
              <a:gs pos="56000">
                <a:srgbClr val="D9D9D9"/>
              </a:gs>
              <a:gs pos="83000">
                <a:srgbClr val="FFC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352914" y="808650"/>
            <a:ext cx="8889398" cy="1401864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fr-FR" sz="3200"/>
              <a:t>Résultats préliminaires des travaux à partir des approches bayésiennes</a:t>
            </a:r>
            <a:endParaRPr/>
          </a:p>
        </p:txBody>
      </p:sp>
      <p:pic>
        <p:nvPicPr>
          <p:cNvPr id="16" name="Immagine 15" descr="Immagine che contiene mappa, silhouette, World&#10;&#10;Descrizione generata automaticamente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31366" r="52220"/>
          <a:stretch/>
        </p:blipFill>
        <p:spPr bwMode="auto">
          <a:xfrm>
            <a:off x="9830728" y="215047"/>
            <a:ext cx="2361272" cy="3391839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163172" y="2697083"/>
            <a:ext cx="1468583" cy="10159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3" name="Image 13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906671" y="1251150"/>
            <a:ext cx="9703340" cy="6858000"/>
          </a:xfrm>
          <a:prstGeom prst="rect">
            <a:avLst/>
          </a:prstGeom>
        </p:spPr>
      </p:pic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17</a:t>
            </a:r>
            <a:endParaRPr lang="fr-FR"/>
          </a:p>
        </p:txBody>
      </p:sp>
      <p:sp>
        <p:nvSpPr>
          <p:cNvPr id="12" name="Titolo 1"/>
          <p:cNvSpPr txBox="1"/>
          <p:nvPr/>
        </p:nvSpPr>
        <p:spPr bwMode="auto">
          <a:xfrm>
            <a:off x="1091860" y="-35921"/>
            <a:ext cx="113799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800" b="1"/>
              <a:t>Complexe </a:t>
            </a:r>
            <a:r>
              <a:rPr lang="en-US" sz="2800" b="1" i="1"/>
              <a:t>C. obsoletus</a:t>
            </a:r>
            <a:r>
              <a:rPr lang="en-US" sz="2800" b="1"/>
              <a:t>/</a:t>
            </a:r>
            <a:r>
              <a:rPr lang="en-US" sz="2800" b="1" i="1"/>
              <a:t>C. scoticus</a:t>
            </a:r>
            <a:r>
              <a:rPr lang="en-US" sz="2800" b="1"/>
              <a:t> – nombre d’individus/nuit de capture</a:t>
            </a:r>
            <a:endParaRPr sz="2800" b="1" i="1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5"/>
          <a:srcRect l="51422" t="50473"/>
          <a:stretch/>
        </p:blipFill>
        <p:spPr bwMode="auto">
          <a:xfrm>
            <a:off x="8918540" y="3674543"/>
            <a:ext cx="3273459" cy="2781110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5"/>
          <a:srcRect l="1895" t="50000" r="48736" b="2132"/>
          <a:stretch/>
        </p:blipFill>
        <p:spPr bwMode="auto">
          <a:xfrm>
            <a:off x="8858250" y="886380"/>
            <a:ext cx="3333749" cy="2693670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5"/>
          <a:srcRect l="51422" t="2371" b="49763"/>
          <a:stretch/>
        </p:blipFill>
        <p:spPr bwMode="auto">
          <a:xfrm>
            <a:off x="293603" y="1114425"/>
            <a:ext cx="2952212" cy="2424174"/>
          </a:xfrm>
          <a:prstGeom prst="rect">
            <a:avLst/>
          </a:prstGeom>
        </p:spPr>
      </p:pic>
      <p:pic>
        <p:nvPicPr>
          <p:cNvPr id="128" name="Image 127"/>
          <p:cNvPicPr>
            <a:picLocks noChangeAspect="1"/>
          </p:cNvPicPr>
          <p:nvPr/>
        </p:nvPicPr>
        <p:blipFill>
          <a:blip r:embed="rId5"/>
          <a:srcRect l="1658" t="2607" r="48382" b="49526"/>
          <a:stretch/>
        </p:blipFill>
        <p:spPr bwMode="auto">
          <a:xfrm>
            <a:off x="190500" y="3784600"/>
            <a:ext cx="3127087" cy="2496725"/>
          </a:xfrm>
          <a:prstGeom prst="rect">
            <a:avLst/>
          </a:prstGeom>
        </p:spPr>
      </p:pic>
      <p:cxnSp>
        <p:nvCxnSpPr>
          <p:cNvPr id="129" name="Connecteur droit 128"/>
          <p:cNvCxnSpPr>
            <a:endCxn id="128" idx="3"/>
          </p:cNvCxnSpPr>
          <p:nvPr/>
        </p:nvCxnSpPr>
        <p:spPr bwMode="auto">
          <a:xfrm flipH="1">
            <a:off x="3317587" y="3784600"/>
            <a:ext cx="2058748" cy="124836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0" name="Connecteur droit 129"/>
          <p:cNvCxnSpPr>
            <a:endCxn id="127" idx="3"/>
          </p:cNvCxnSpPr>
          <p:nvPr/>
        </p:nvCxnSpPr>
        <p:spPr bwMode="auto">
          <a:xfrm flipH="1" flipV="1">
            <a:off x="3245815" y="2326512"/>
            <a:ext cx="1563252" cy="60295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 bwMode="auto">
          <a:xfrm flipV="1">
            <a:off x="5119688" y="2412042"/>
            <a:ext cx="3965575" cy="212096"/>
          </a:xfrm>
          <a:prstGeom prst="line">
            <a:avLst/>
          </a:prstGeom>
          <a:ln>
            <a:solidFill>
              <a:srgbClr val="00B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 bwMode="auto">
          <a:xfrm>
            <a:off x="6300788" y="3250406"/>
            <a:ext cx="2784475" cy="107606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/>
          <p:nvPr/>
        </p:nvSpPr>
        <p:spPr bwMode="auto">
          <a:xfrm>
            <a:off x="5060792" y="2576713"/>
            <a:ext cx="117791" cy="125415"/>
          </a:xfrm>
          <a:prstGeom prst="ellipse">
            <a:avLst/>
          </a:prstGeom>
          <a:solidFill>
            <a:srgbClr val="84D8DA"/>
          </a:solidFill>
          <a:ln>
            <a:solidFill>
              <a:srgbClr val="00B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" name="Ellipse 15"/>
          <p:cNvSpPr/>
          <p:nvPr/>
        </p:nvSpPr>
        <p:spPr bwMode="auto">
          <a:xfrm>
            <a:off x="4772273" y="2903983"/>
            <a:ext cx="117791" cy="125415"/>
          </a:xfrm>
          <a:prstGeom prst="ellipse">
            <a:avLst/>
          </a:prstGeom>
          <a:solidFill>
            <a:srgbClr val="54C265"/>
          </a:solidFill>
          <a:ln>
            <a:solidFill>
              <a:srgbClr val="006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Ellipse 16"/>
          <p:cNvSpPr/>
          <p:nvPr/>
        </p:nvSpPr>
        <p:spPr bwMode="auto">
          <a:xfrm>
            <a:off x="6241892" y="3169088"/>
            <a:ext cx="117791" cy="125415"/>
          </a:xfrm>
          <a:prstGeom prst="ellipse">
            <a:avLst/>
          </a:prstGeom>
          <a:solidFill>
            <a:srgbClr val="7030A0"/>
          </a:solidFill>
          <a:ln>
            <a:solidFill>
              <a:srgbClr val="6300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Ellipse 17"/>
          <p:cNvSpPr/>
          <p:nvPr/>
        </p:nvSpPr>
        <p:spPr bwMode="auto">
          <a:xfrm>
            <a:off x="5329344" y="3703135"/>
            <a:ext cx="117791" cy="12541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18</a:t>
            </a:r>
            <a:endParaRPr lang="fr-FR"/>
          </a:p>
        </p:txBody>
      </p:sp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/>
              <a:t>Etude de la dynamique</a:t>
            </a:r>
            <a:endParaRPr lang="fr-FR" sz="3200" i="1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128" name="Image 127"/>
          <p:cNvPicPr>
            <a:picLocks noChangeAspect="1"/>
          </p:cNvPicPr>
          <p:nvPr/>
        </p:nvPicPr>
        <p:blipFill>
          <a:blip r:embed="rId4"/>
          <a:srcRect l="1658" t="2607" r="48382" b="49526"/>
          <a:stretch/>
        </p:blipFill>
        <p:spPr bwMode="auto">
          <a:xfrm>
            <a:off x="4905375" y="1165225"/>
            <a:ext cx="6523457" cy="5208451"/>
          </a:xfrm>
          <a:prstGeom prst="rect">
            <a:avLst/>
          </a:prstGeom>
        </p:spPr>
      </p:pic>
      <p:grpSp>
        <p:nvGrpSpPr>
          <p:cNvPr id="15" name="Google Shape;1443;p42"/>
          <p:cNvGrpSpPr/>
          <p:nvPr/>
        </p:nvGrpSpPr>
        <p:grpSpPr bwMode="auto">
          <a:xfrm>
            <a:off x="2585675" y="4894257"/>
            <a:ext cx="502500" cy="502500"/>
            <a:chOff x="6125000" y="4120025"/>
            <a:chExt cx="502500" cy="502500"/>
          </a:xfrm>
        </p:grpSpPr>
        <p:sp>
          <p:nvSpPr>
            <p:cNvPr id="16" name="Google Shape;1444;p42"/>
            <p:cNvSpPr/>
            <p:nvPr/>
          </p:nvSpPr>
          <p:spPr bwMode="auto">
            <a:xfrm>
              <a:off x="6125000" y="4120025"/>
              <a:ext cx="502500" cy="502500"/>
            </a:xfrm>
            <a:prstGeom prst="ellipse">
              <a:avLst/>
            </a:prstGeom>
            <a:solidFill>
              <a:srgbClr val="F7BE16">
                <a:alpha val="70670"/>
              </a:srgbClr>
            </a:solidFill>
            <a:ln w="28575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" name="Google Shape;1445;p42"/>
            <p:cNvSpPr/>
            <p:nvPr/>
          </p:nvSpPr>
          <p:spPr bwMode="auto">
            <a:xfrm>
              <a:off x="6311150" y="4306175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CBD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" name="Google Shape;1446;p42"/>
          <p:cNvSpPr txBox="1"/>
          <p:nvPr/>
        </p:nvSpPr>
        <p:spPr bwMode="auto">
          <a:xfrm>
            <a:off x="412866" y="4996107"/>
            <a:ext cx="1989000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Fin de la période d’activité</a:t>
            </a:r>
            <a:endParaRPr/>
          </a:p>
        </p:txBody>
      </p:sp>
      <p:sp>
        <p:nvSpPr>
          <p:cNvPr id="19" name="Google Shape;1448;p42"/>
          <p:cNvSpPr txBox="1"/>
          <p:nvPr/>
        </p:nvSpPr>
        <p:spPr bwMode="auto">
          <a:xfrm>
            <a:off x="471333" y="3405011"/>
            <a:ext cx="1823016" cy="6022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Début de la période d’activité</a:t>
            </a:r>
            <a:endParaRPr/>
          </a:p>
        </p:txBody>
      </p:sp>
      <p:grpSp>
        <p:nvGrpSpPr>
          <p:cNvPr id="20" name="Google Shape;1452;p42"/>
          <p:cNvGrpSpPr/>
          <p:nvPr/>
        </p:nvGrpSpPr>
        <p:grpSpPr bwMode="auto">
          <a:xfrm>
            <a:off x="2585675" y="3454878"/>
            <a:ext cx="502500" cy="502500"/>
            <a:chOff x="7905675" y="2286950"/>
            <a:chExt cx="502500" cy="502500"/>
          </a:xfrm>
        </p:grpSpPr>
        <p:sp>
          <p:nvSpPr>
            <p:cNvPr id="21" name="Google Shape;1453;p42"/>
            <p:cNvSpPr/>
            <p:nvPr/>
          </p:nvSpPr>
          <p:spPr bwMode="auto">
            <a:xfrm>
              <a:off x="7905675" y="2286950"/>
              <a:ext cx="502500" cy="502500"/>
            </a:xfrm>
            <a:prstGeom prst="ellipse">
              <a:avLst/>
            </a:prstGeom>
            <a:solidFill>
              <a:srgbClr val="0E2A47">
                <a:alpha val="66350"/>
              </a:srgbClr>
            </a:solidFill>
            <a:ln w="28575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" name="Google Shape;1454;p42"/>
            <p:cNvSpPr/>
            <p:nvPr/>
          </p:nvSpPr>
          <p:spPr bwMode="auto">
            <a:xfrm>
              <a:off x="8091825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29346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3" name="Google Shape;1450;p42"/>
          <p:cNvSpPr txBox="1"/>
          <p:nvPr/>
        </p:nvSpPr>
        <p:spPr bwMode="auto">
          <a:xfrm>
            <a:off x="471333" y="2090400"/>
            <a:ext cx="1989000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Abondance moyenne</a:t>
            </a:r>
            <a:endParaRPr/>
          </a:p>
        </p:txBody>
      </p:sp>
      <p:grpSp>
        <p:nvGrpSpPr>
          <p:cNvPr id="24" name="Google Shape;1455;p42"/>
          <p:cNvGrpSpPr/>
          <p:nvPr/>
        </p:nvGrpSpPr>
        <p:grpSpPr bwMode="auto">
          <a:xfrm>
            <a:off x="2585675" y="1988550"/>
            <a:ext cx="502500" cy="502500"/>
            <a:chOff x="5313250" y="2286950"/>
            <a:chExt cx="502500" cy="502500"/>
          </a:xfrm>
        </p:grpSpPr>
        <p:sp>
          <p:nvSpPr>
            <p:cNvPr id="25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7" name="Google Shape;1448;p42"/>
          <p:cNvSpPr txBox="1"/>
          <p:nvPr/>
        </p:nvSpPr>
        <p:spPr bwMode="auto">
          <a:xfrm>
            <a:off x="3246826" y="3432279"/>
            <a:ext cx="1753800" cy="6022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  <a:t>1</a:t>
            </a:r>
            <a:r>
              <a:rPr lang="fr-FR" sz="1500" baseline="30000">
                <a:latin typeface="Fira Sans Extra Condensed Medium"/>
                <a:ea typeface="Fira Sans Extra Condensed Medium"/>
                <a:cs typeface="Fira Sans Extra Condensed Medium"/>
              </a:rPr>
              <a:t>er</a:t>
            </a:r>
            <a: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  <a:t> jour avec</a:t>
            </a:r>
            <a:b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  <a:t>&gt; 5 femelles pares</a:t>
            </a:r>
            <a:endParaRPr/>
          </a:p>
        </p:txBody>
      </p:sp>
      <p:sp>
        <p:nvSpPr>
          <p:cNvPr id="28" name="Google Shape;1448;p42"/>
          <p:cNvSpPr txBox="1"/>
          <p:nvPr/>
        </p:nvSpPr>
        <p:spPr bwMode="auto">
          <a:xfrm>
            <a:off x="3246826" y="4844389"/>
            <a:ext cx="1753800" cy="6022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  <a:t>Dernier jour avec</a:t>
            </a:r>
            <a:b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500">
                <a:latin typeface="Fira Sans Extra Condensed Medium"/>
                <a:ea typeface="Fira Sans Extra Condensed Medium"/>
                <a:cs typeface="Fira Sans Extra Condensed Medium"/>
              </a:rPr>
              <a:t>&gt; 5 femelles pares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8200" y="193196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i="0"/>
              <a:t>Les moucherons du genre</a:t>
            </a:r>
            <a:r>
              <a:rPr lang="en-US" sz="3200" i="1"/>
              <a:t> Culicoides</a:t>
            </a:r>
            <a:endParaRPr lang="fr-FR" sz="3200" i="1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</a:t>
            </a:r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946183" y="1565912"/>
            <a:ext cx="3513698" cy="403449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370235" y="1900867"/>
            <a:ext cx="3729499" cy="3473096"/>
          </a:xfrm>
          <a:prstGeom prst="rect">
            <a:avLst/>
          </a:prstGeom>
        </p:spPr>
      </p:pic>
      <p:sp>
        <p:nvSpPr>
          <p:cNvPr id="17" name="Google Shape;761;p26"/>
          <p:cNvSpPr txBox="1"/>
          <p:nvPr/>
        </p:nvSpPr>
        <p:spPr bwMode="auto">
          <a:xfrm>
            <a:off x="313650" y="3714818"/>
            <a:ext cx="2557800" cy="313500"/>
          </a:xfrm>
          <a:prstGeom prst="rect">
            <a:avLst/>
          </a:prstGeom>
          <a:solidFill>
            <a:srgbClr val="00818A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Vecteur </a:t>
            </a:r>
            <a:endParaRPr/>
          </a:p>
        </p:txBody>
      </p:sp>
      <p:sp>
        <p:nvSpPr>
          <p:cNvPr id="18" name="Google Shape;762;p26"/>
          <p:cNvSpPr txBox="1"/>
          <p:nvPr/>
        </p:nvSpPr>
        <p:spPr bwMode="auto">
          <a:xfrm>
            <a:off x="313650" y="4028161"/>
            <a:ext cx="2557800" cy="6001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1200" b="1">
                <a:latin typeface="Roboto"/>
                <a:ea typeface="Roboto"/>
                <a:cs typeface="Roboto"/>
              </a:rPr>
              <a:t>Santé vétérinaire</a:t>
            </a:r>
          </a:p>
          <a:p>
            <a:pPr>
              <a:spcBef>
                <a:spcPts val="0"/>
              </a:spcBef>
              <a:defRPr/>
            </a:pPr>
            <a:r>
              <a:rPr lang="en-US" sz="1200">
                <a:latin typeface="Roboto"/>
                <a:ea typeface="Roboto"/>
                <a:cs typeface="Roboto"/>
              </a:rPr>
              <a:t>Santé publique</a:t>
            </a:r>
          </a:p>
        </p:txBody>
      </p:sp>
      <p:sp>
        <p:nvSpPr>
          <p:cNvPr id="20" name="Google Shape;763;p26"/>
          <p:cNvSpPr txBox="1"/>
          <p:nvPr/>
        </p:nvSpPr>
        <p:spPr bwMode="auto">
          <a:xfrm>
            <a:off x="313650" y="1518758"/>
            <a:ext cx="4921335" cy="313500"/>
          </a:xfrm>
          <a:prstGeom prst="rect">
            <a:avLst/>
          </a:prstGeom>
          <a:solidFill>
            <a:srgbClr val="F7BE16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Un diptère presque comme les autres…</a:t>
            </a:r>
            <a:endParaRPr/>
          </a:p>
        </p:txBody>
      </p:sp>
      <p:sp>
        <p:nvSpPr>
          <p:cNvPr id="21" name="Google Shape;764;p26"/>
          <p:cNvSpPr txBox="1"/>
          <p:nvPr/>
        </p:nvSpPr>
        <p:spPr bwMode="auto">
          <a:xfrm>
            <a:off x="313650" y="183958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1200">
                <a:latin typeface="Roboto"/>
                <a:ea typeface="Roboto"/>
                <a:cs typeface="Roboto"/>
              </a:rPr>
              <a:t>Cycle de vie similaire à celui des moustiques</a:t>
            </a:r>
            <a:endParaRPr/>
          </a:p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  <a:p>
            <a:pPr>
              <a:spcBef>
                <a:spcPts val="0"/>
              </a:spcBef>
              <a:defRPr/>
            </a:pPr>
            <a:r>
              <a:rPr lang="en-US" sz="1200" i="1">
                <a:latin typeface="Roboto"/>
                <a:ea typeface="Roboto"/>
                <a:cs typeface="Roboto"/>
              </a:rPr>
              <a:t>~</a:t>
            </a:r>
            <a:r>
              <a:rPr lang="en-US" sz="1200">
                <a:latin typeface="Roboto"/>
                <a:ea typeface="Roboto"/>
                <a:cs typeface="Roboto"/>
              </a:rPr>
              <a:t>1400 espèces à travers le monde</a:t>
            </a:r>
            <a:br>
              <a:rPr lang="en-US" sz="1200">
                <a:latin typeface="Roboto"/>
                <a:ea typeface="Roboto"/>
                <a:cs typeface="Roboto"/>
              </a:rPr>
            </a:br>
            <a:r>
              <a:rPr lang="en-US" sz="1200">
                <a:latin typeface="Roboto"/>
                <a:ea typeface="Roboto"/>
                <a:cs typeface="Roboto"/>
              </a:rPr>
              <a:t>(&gt;80 en France)</a:t>
            </a:r>
            <a:endParaRPr/>
          </a:p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  <a:p>
            <a:pPr>
              <a:spcBef>
                <a:spcPts val="0"/>
              </a:spcBef>
              <a:defRPr/>
            </a:pPr>
            <a:r>
              <a:rPr lang="en-US" sz="1200">
                <a:latin typeface="Roboto"/>
                <a:ea typeface="Roboto"/>
                <a:cs typeface="Roboto"/>
              </a:rPr>
              <a:t>Écologie variable</a:t>
            </a:r>
            <a:br>
              <a:rPr lang="en-US" sz="1200">
                <a:latin typeface="Roboto"/>
                <a:ea typeface="Roboto"/>
                <a:cs typeface="Roboto"/>
              </a:rPr>
            </a:br>
            <a:endParaRPr lang="en-US" sz="1200">
              <a:latin typeface="Roboto"/>
              <a:ea typeface="Roboto"/>
              <a:cs typeface="Roboto"/>
            </a:endParaRPr>
          </a:p>
          <a:p>
            <a:pPr>
              <a:spcBef>
                <a:spcPts val="0"/>
              </a:spcBef>
              <a:defRPr/>
            </a:pPr>
            <a:r>
              <a:rPr lang="en-US" sz="1200">
                <a:latin typeface="Roboto"/>
                <a:ea typeface="Roboto"/>
                <a:cs typeface="Roboto"/>
              </a:rPr>
              <a:t>Survie difficile en laboratoire</a:t>
            </a:r>
            <a:endParaRPr/>
          </a:p>
        </p:txBody>
      </p:sp>
      <p:sp>
        <p:nvSpPr>
          <p:cNvPr id="23" name="ZoneTexte 22"/>
          <p:cNvSpPr txBox="1"/>
          <p:nvPr/>
        </p:nvSpPr>
        <p:spPr bwMode="auto">
          <a:xfrm>
            <a:off x="6133380" y="6023062"/>
            <a:ext cx="60945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/>
              <a:t>Carpenter, S., </a:t>
            </a:r>
            <a:r>
              <a:rPr lang="fr-FR" sz="1100" i="1"/>
              <a:t>et al</a:t>
            </a:r>
            <a:r>
              <a:rPr lang="fr-FR" sz="1100"/>
              <a:t>. </a:t>
            </a:r>
            <a:r>
              <a:rPr lang="fr-FR" sz="1100" i="1"/>
              <a:t>Antiviral Res</a:t>
            </a:r>
            <a:r>
              <a:rPr lang="fr-FR" sz="1100"/>
              <a:t> (2013).</a:t>
            </a:r>
            <a:endParaRPr/>
          </a:p>
        </p:txBody>
      </p:sp>
      <p:sp>
        <p:nvSpPr>
          <p:cNvPr id="28" name="ZoneTexte 27"/>
          <p:cNvSpPr txBox="1"/>
          <p:nvPr/>
        </p:nvSpPr>
        <p:spPr bwMode="auto">
          <a:xfrm>
            <a:off x="30192" y="5889566"/>
            <a:ext cx="55165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100"/>
              <a:t>Mignotte, A. XX. (2020).</a:t>
            </a:r>
            <a:endParaRPr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0614399" y="193195"/>
            <a:ext cx="1096319" cy="1027320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 bwMode="auto">
          <a:xfrm>
            <a:off x="30192" y="6151176"/>
            <a:ext cx="24285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100"/>
              <a:t>Janke Lauren A. A. </a:t>
            </a:r>
            <a:r>
              <a:rPr lang="fr-FR" sz="1100" i="1"/>
              <a:t>et al.</a:t>
            </a:r>
            <a:r>
              <a:rPr lang="fr-FR" sz="1100"/>
              <a:t> </a:t>
            </a:r>
            <a:r>
              <a:rPr lang="fr-FR" sz="1100" i="1"/>
              <a:t>CJAI</a:t>
            </a:r>
            <a:r>
              <a:rPr lang="fr-FR" sz="1100"/>
              <a:t> 1 (2023).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319491" y="1373682"/>
            <a:ext cx="7863151" cy="4564642"/>
          </a:xfrm>
          <a:prstGeom prst="rect">
            <a:avLst/>
          </a:prstGeom>
        </p:spPr>
      </p:pic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19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rcRect r="65872" b="76309"/>
          <a:stretch/>
        </p:blipFill>
        <p:spPr bwMode="auto">
          <a:xfrm>
            <a:off x="540368" y="4108319"/>
            <a:ext cx="3317257" cy="188556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6"/>
          <a:srcRect l="1" t="2346" r="77954" b="66239"/>
          <a:stretch/>
        </p:blipFill>
        <p:spPr bwMode="auto">
          <a:xfrm>
            <a:off x="831382" y="1023051"/>
            <a:ext cx="3194517" cy="297941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2" name="Rectangle 1"/>
          <p:cNvSpPr/>
          <p:nvPr/>
        </p:nvSpPr>
        <p:spPr bwMode="auto">
          <a:xfrm>
            <a:off x="2124075" y="4457700"/>
            <a:ext cx="676275" cy="153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Google Shape;1450;p42"/>
          <p:cNvSpPr txBox="1"/>
          <p:nvPr/>
        </p:nvSpPr>
        <p:spPr bwMode="auto">
          <a:xfrm>
            <a:off x="6598292" y="365126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On surestime l’abondance plutôt qu’on ne la sous-estime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095792" y="230244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" name="ZoneTexte 19"/>
          <p:cNvSpPr txBox="1"/>
          <p:nvPr/>
        </p:nvSpPr>
        <p:spPr bwMode="auto">
          <a:xfrm>
            <a:off x="3527201" y="6524722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           SIMULATIONS</a:t>
            </a:r>
            <a:endParaRPr lang="fr-FR" sz="1800" i="1"/>
          </a:p>
        </p:txBody>
      </p:sp>
      <p:cxnSp>
        <p:nvCxnSpPr>
          <p:cNvPr id="21" name="Connecteur : en angle 20"/>
          <p:cNvCxnSpPr/>
          <p:nvPr/>
        </p:nvCxnSpPr>
        <p:spPr bwMode="auto">
          <a:xfrm rot="10800000">
            <a:off x="2124075" y="6542093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/>
          <p:cNvCxnSpPr/>
          <p:nvPr/>
        </p:nvCxnSpPr>
        <p:spPr bwMode="auto">
          <a:xfrm rot="10800000" flipH="1">
            <a:off x="7046261" y="6499051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 bwMode="auto">
          <a:xfrm rot="16199998">
            <a:off x="-771072" y="1822219"/>
            <a:ext cx="18686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/>
              <a:t>Log(abondance)</a:t>
            </a:r>
            <a:endParaRPr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rcRect l="61924" t="30339" r="31152" b="38957"/>
          <a:stretch/>
        </p:blipFill>
        <p:spPr bwMode="auto">
          <a:xfrm>
            <a:off x="141667" y="1790299"/>
            <a:ext cx="1003300" cy="2912010"/>
          </a:xfrm>
          <a:prstGeom prst="rect">
            <a:avLst/>
          </a:prstGeom>
        </p:spPr>
      </p:pic>
      <p:sp>
        <p:nvSpPr>
          <p:cNvPr id="23" name="Google Shape;1450;p42"/>
          <p:cNvSpPr txBox="1"/>
          <p:nvPr/>
        </p:nvSpPr>
        <p:spPr bwMode="auto">
          <a:xfrm>
            <a:off x="7291263" y="2256387"/>
            <a:ext cx="3838285" cy="6540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2400">
                <a:solidFill>
                  <a:schemeClr val="tx2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Abondances sur-estimées</a:t>
            </a:r>
            <a:endParaRPr/>
          </a:p>
        </p:txBody>
      </p:sp>
      <p:sp>
        <p:nvSpPr>
          <p:cNvPr id="24" name="Google Shape;1450;p42"/>
          <p:cNvSpPr txBox="1"/>
          <p:nvPr/>
        </p:nvSpPr>
        <p:spPr bwMode="auto">
          <a:xfrm>
            <a:off x="7107249" y="4560083"/>
            <a:ext cx="3868294" cy="2747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2400">
                <a:solidFill>
                  <a:schemeClr val="accent2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Abondance sous-estimées</a:t>
            </a:r>
            <a:endParaRPr/>
          </a:p>
        </p:txBody>
      </p:sp>
      <p:sp>
        <p:nvSpPr>
          <p:cNvPr id="5" name="Rectangle 4"/>
          <p:cNvSpPr/>
          <p:nvPr/>
        </p:nvSpPr>
        <p:spPr bwMode="auto">
          <a:xfrm>
            <a:off x="4950270" y="2017750"/>
            <a:ext cx="6340164" cy="1690649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4950270" y="3734070"/>
            <a:ext cx="6340164" cy="1666769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20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rcRect r="65872" b="76309"/>
          <a:stretch/>
        </p:blipFill>
        <p:spPr bwMode="auto">
          <a:xfrm>
            <a:off x="540368" y="4108319"/>
            <a:ext cx="3317257" cy="188556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rcRect l="1" t="2346" r="77954" b="66239"/>
          <a:stretch/>
        </p:blipFill>
        <p:spPr bwMode="auto">
          <a:xfrm>
            <a:off x="831382" y="1023051"/>
            <a:ext cx="3194517" cy="297941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2" name="Rectangle 1"/>
          <p:cNvSpPr/>
          <p:nvPr/>
        </p:nvSpPr>
        <p:spPr bwMode="auto">
          <a:xfrm>
            <a:off x="2124075" y="4457700"/>
            <a:ext cx="676275" cy="153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Google Shape;1450;p42"/>
          <p:cNvSpPr txBox="1"/>
          <p:nvPr/>
        </p:nvSpPr>
        <p:spPr bwMode="auto">
          <a:xfrm>
            <a:off x="6598292" y="360444"/>
            <a:ext cx="5403208" cy="303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Surestimation légère l’abondance/présence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++ automne/hiver 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095792" y="230244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0" name="ZoneTexte 19"/>
          <p:cNvSpPr txBox="1"/>
          <p:nvPr/>
        </p:nvSpPr>
        <p:spPr bwMode="auto">
          <a:xfrm>
            <a:off x="3527201" y="6524722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           SIMULATIONS</a:t>
            </a:r>
            <a:endParaRPr lang="fr-FR" sz="1800" i="1"/>
          </a:p>
        </p:txBody>
      </p:sp>
      <p:cxnSp>
        <p:nvCxnSpPr>
          <p:cNvPr id="21" name="Connecteur : en angle 20"/>
          <p:cNvCxnSpPr/>
          <p:nvPr/>
        </p:nvCxnSpPr>
        <p:spPr bwMode="auto">
          <a:xfrm rot="10800000">
            <a:off x="2124075" y="6542093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/>
          <p:cNvCxnSpPr/>
          <p:nvPr/>
        </p:nvCxnSpPr>
        <p:spPr bwMode="auto">
          <a:xfrm rot="10800000" flipH="1">
            <a:off x="7046261" y="6499051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 bwMode="auto">
          <a:xfrm rot="16199998">
            <a:off x="-771072" y="1822219"/>
            <a:ext cx="186863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400"/>
              <a:t>Log(abondance)</a:t>
            </a:r>
            <a:endParaRPr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rcRect l="61924" t="30339" r="31152" b="38957"/>
          <a:stretch/>
        </p:blipFill>
        <p:spPr bwMode="auto">
          <a:xfrm>
            <a:off x="141667" y="1790299"/>
            <a:ext cx="1003300" cy="2912010"/>
          </a:xfrm>
          <a:prstGeom prst="rect">
            <a:avLst/>
          </a:prstGeom>
        </p:spPr>
      </p:pic>
      <p:sp>
        <p:nvSpPr>
          <p:cNvPr id="4" name="Triangle rectangle 3"/>
          <p:cNvSpPr/>
          <p:nvPr/>
        </p:nvSpPr>
        <p:spPr bwMode="auto">
          <a:xfrm>
            <a:off x="4836732" y="4702309"/>
            <a:ext cx="6592099" cy="1393958"/>
          </a:xfrm>
          <a:prstGeom prst="rtTriangle">
            <a:avLst/>
          </a:prstGeom>
          <a:solidFill>
            <a:srgbClr val="EE9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Google Shape;1450;p42"/>
          <p:cNvSpPr txBox="1"/>
          <p:nvPr/>
        </p:nvSpPr>
        <p:spPr bwMode="auto">
          <a:xfrm>
            <a:off x="4940547" y="5724019"/>
            <a:ext cx="5403208" cy="3034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Faux positifs : globalement peu d’individus simulés</a:t>
            </a:r>
            <a:endParaRPr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rcRect l="2806" t="6835" r="10453" b="48295"/>
          <a:stretch/>
        </p:blipFill>
        <p:spPr bwMode="auto">
          <a:xfrm>
            <a:off x="4540145" y="1685635"/>
            <a:ext cx="6820473" cy="204816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rcRect l="90582" t="43942" r="1840" b="35668"/>
          <a:stretch/>
        </p:blipFill>
        <p:spPr bwMode="auto">
          <a:xfrm>
            <a:off x="11280163" y="2084080"/>
            <a:ext cx="880466" cy="137562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73296" y="64928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21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35" name="ZoneTexte 34"/>
          <p:cNvSpPr txBox="1"/>
          <p:nvPr/>
        </p:nvSpPr>
        <p:spPr bwMode="auto">
          <a:xfrm>
            <a:off x="3289301" y="6510100"/>
            <a:ext cx="602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NOMBRE DE JOURS ENTRE LA DATE SIMULEE ET OBSERVEE</a:t>
            </a:r>
            <a:endParaRPr lang="fr-FR" sz="1800" i="1"/>
          </a:p>
        </p:txBody>
      </p:sp>
      <p:pic>
        <p:nvPicPr>
          <p:cNvPr id="24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4"/>
          <a:srcRect r="12760" b="4915"/>
          <a:stretch/>
        </p:blipFill>
        <p:spPr bwMode="auto">
          <a:xfrm>
            <a:off x="2086242" y="1413865"/>
            <a:ext cx="7844736" cy="5044075"/>
          </a:xfrm>
        </p:spPr>
      </p:pic>
      <p:sp>
        <p:nvSpPr>
          <p:cNvPr id="25" name="ZoneTexte 24"/>
          <p:cNvSpPr txBox="1"/>
          <p:nvPr/>
        </p:nvSpPr>
        <p:spPr bwMode="auto">
          <a:xfrm>
            <a:off x="9886956" y="3982006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23C1C5"/>
                </a:solidFill>
              </a:rPr>
              <a:t>FIN</a:t>
            </a:r>
            <a:endParaRPr lang="fr-FR" sz="1800" i="1">
              <a:solidFill>
                <a:srgbClr val="23C1C5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 bwMode="auto">
          <a:xfrm>
            <a:off x="9886956" y="3605061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97268"/>
                </a:solidFill>
              </a:rPr>
              <a:t>DEBUT</a:t>
            </a:r>
            <a:endParaRPr lang="fr-FR" sz="1800" i="1">
              <a:solidFill>
                <a:srgbClr val="F97268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 bwMode="auto">
          <a:xfrm>
            <a:off x="9886956" y="3228116"/>
            <a:ext cx="199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Période d’activité</a:t>
            </a:r>
            <a:endParaRPr lang="fr-FR" sz="1800" i="1"/>
          </a:p>
        </p:txBody>
      </p:sp>
      <p:sp>
        <p:nvSpPr>
          <p:cNvPr id="40" name="Google Shape;1450;p42"/>
          <p:cNvSpPr txBox="1"/>
          <p:nvPr/>
        </p:nvSpPr>
        <p:spPr bwMode="auto">
          <a:xfrm>
            <a:off x="7204717" y="29845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Début d’activité simulé plus tôt que les observations</a:t>
            </a:r>
            <a:endParaRPr/>
          </a:p>
        </p:txBody>
      </p:sp>
      <p:grpSp>
        <p:nvGrpSpPr>
          <p:cNvPr id="41" name="Google Shape;1455;p42"/>
          <p:cNvGrpSpPr/>
          <p:nvPr/>
        </p:nvGrpSpPr>
        <p:grpSpPr bwMode="auto">
          <a:xfrm>
            <a:off x="6702216" y="163569"/>
            <a:ext cx="502500" cy="502500"/>
            <a:chOff x="5313250" y="2286950"/>
            <a:chExt cx="502500" cy="502500"/>
          </a:xfrm>
          <a:solidFill>
            <a:srgbClr val="F97268">
              <a:alpha val="60000"/>
            </a:srgbClr>
          </a:solidFill>
        </p:grpSpPr>
        <p:sp>
          <p:nvSpPr>
            <p:cNvPr id="4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grpFill/>
            <a:ln w="28575" cap="flat" cmpd="sng">
              <a:solidFill>
                <a:srgbClr val="F573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chemeClr val="bg1"/>
            </a:solidFill>
            <a:ln w="19050" cap="flat" cmpd="sng">
              <a:solidFill>
                <a:srgbClr val="F573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4" name="Google Shape;1450;p42"/>
          <p:cNvSpPr txBox="1"/>
          <p:nvPr/>
        </p:nvSpPr>
        <p:spPr bwMode="auto">
          <a:xfrm>
            <a:off x="7204717" y="972157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Fin d’activité simulée plus tard que les observations</a:t>
            </a:r>
            <a:endParaRPr/>
          </a:p>
        </p:txBody>
      </p:sp>
      <p:grpSp>
        <p:nvGrpSpPr>
          <p:cNvPr id="45" name="Google Shape;1455;p42"/>
          <p:cNvGrpSpPr/>
          <p:nvPr/>
        </p:nvGrpSpPr>
        <p:grpSpPr bwMode="auto">
          <a:xfrm>
            <a:off x="6702216" y="837275"/>
            <a:ext cx="502500" cy="502500"/>
            <a:chOff x="5313250" y="2286950"/>
            <a:chExt cx="502500" cy="502500"/>
          </a:xfrm>
        </p:grpSpPr>
        <p:sp>
          <p:nvSpPr>
            <p:cNvPr id="46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22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9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Abondance mensuelle</a:t>
            </a:r>
            <a:endParaRPr lang="fr-FR" sz="2900" i="1"/>
          </a:p>
        </p:txBody>
      </p:sp>
      <p:sp>
        <p:nvSpPr>
          <p:cNvPr id="10" name="Google Shape;1450;p42"/>
          <p:cNvSpPr txBox="1"/>
          <p:nvPr/>
        </p:nvSpPr>
        <p:spPr bwMode="auto">
          <a:xfrm>
            <a:off x="7166617" y="610609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Poches résiduelles en Nouvelle Aquitaine et Bretagne</a:t>
            </a:r>
            <a:endParaRPr/>
          </a:p>
        </p:txBody>
      </p:sp>
      <p:grpSp>
        <p:nvGrpSpPr>
          <p:cNvPr id="11" name="Google Shape;1455;p42"/>
          <p:cNvGrpSpPr/>
          <p:nvPr/>
        </p:nvGrpSpPr>
        <p:grpSpPr bwMode="auto">
          <a:xfrm>
            <a:off x="6664117" y="475727"/>
            <a:ext cx="502500" cy="502500"/>
            <a:chOff x="5313250" y="2286950"/>
            <a:chExt cx="502500" cy="502500"/>
          </a:xfrm>
        </p:grpSpPr>
        <p:sp>
          <p:nvSpPr>
            <p:cNvPr id="1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rcRect r="9519"/>
          <a:stretch/>
        </p:blipFill>
        <p:spPr bwMode="auto">
          <a:xfrm>
            <a:off x="0" y="1044290"/>
            <a:ext cx="8054109" cy="538780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519861" y="2937246"/>
            <a:ext cx="3494847" cy="349484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rcRect l="89701" t="41433" b="40095"/>
          <a:stretch/>
        </p:blipFill>
        <p:spPr bwMode="auto">
          <a:xfrm>
            <a:off x="8689718" y="1053968"/>
            <a:ext cx="1734789" cy="1883278"/>
          </a:xfrm>
          <a:prstGeom prst="rect">
            <a:avLst/>
          </a:prstGeom>
        </p:spPr>
      </p:pic>
      <p:sp>
        <p:nvSpPr>
          <p:cNvPr id="16" name="Google Shape;1450;p42"/>
          <p:cNvSpPr txBox="1"/>
          <p:nvPr/>
        </p:nvSpPr>
        <p:spPr bwMode="auto">
          <a:xfrm>
            <a:off x="0" y="6515404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Simulation 2000-2024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23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9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Période d’activité moyenne</a:t>
            </a:r>
            <a:endParaRPr lang="fr-FR" sz="2900" i="1"/>
          </a:p>
        </p:txBody>
      </p:sp>
      <p:sp>
        <p:nvSpPr>
          <p:cNvPr id="10" name="Google Shape;1450;p42"/>
          <p:cNvSpPr txBox="1"/>
          <p:nvPr/>
        </p:nvSpPr>
        <p:spPr bwMode="auto">
          <a:xfrm>
            <a:off x="7166617" y="546605"/>
            <a:ext cx="4441183" cy="3607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Poches résiduelles en Nouvelle Aquitaine, en Bretagne et en Corse</a:t>
            </a:r>
            <a:endParaRPr/>
          </a:p>
        </p:txBody>
      </p:sp>
      <p:grpSp>
        <p:nvGrpSpPr>
          <p:cNvPr id="11" name="Google Shape;1455;p42"/>
          <p:cNvGrpSpPr/>
          <p:nvPr/>
        </p:nvGrpSpPr>
        <p:grpSpPr bwMode="auto">
          <a:xfrm>
            <a:off x="6664117" y="475727"/>
            <a:ext cx="502500" cy="502500"/>
            <a:chOff x="5313250" y="2286950"/>
            <a:chExt cx="502500" cy="502500"/>
          </a:xfrm>
        </p:grpSpPr>
        <p:sp>
          <p:nvSpPr>
            <p:cNvPr id="1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94862" y="1081618"/>
            <a:ext cx="8816426" cy="5336258"/>
          </a:xfrm>
          <a:prstGeom prst="rect">
            <a:avLst/>
          </a:prstGeom>
        </p:spPr>
      </p:pic>
      <p:sp>
        <p:nvSpPr>
          <p:cNvPr id="14" name="Google Shape;1450;p42"/>
          <p:cNvSpPr txBox="1"/>
          <p:nvPr/>
        </p:nvSpPr>
        <p:spPr bwMode="auto">
          <a:xfrm>
            <a:off x="0" y="6515404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Simulation 2000-2024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24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9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Période d’activité : début</a:t>
            </a:r>
            <a:endParaRPr lang="fr-FR" sz="2900" i="1"/>
          </a:p>
        </p:txBody>
      </p:sp>
      <p:sp>
        <p:nvSpPr>
          <p:cNvPr id="10" name="Google Shape;1450;p42"/>
          <p:cNvSpPr txBox="1"/>
          <p:nvPr/>
        </p:nvSpPr>
        <p:spPr bwMode="auto">
          <a:xfrm>
            <a:off x="7089615" y="38507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Début d’activité de plus en plus tôt</a:t>
            </a:r>
            <a:endParaRPr/>
          </a:p>
        </p:txBody>
      </p:sp>
      <p:grpSp>
        <p:nvGrpSpPr>
          <p:cNvPr id="11" name="Google Shape;1455;p42"/>
          <p:cNvGrpSpPr/>
          <p:nvPr/>
        </p:nvGrpSpPr>
        <p:grpSpPr bwMode="auto">
          <a:xfrm>
            <a:off x="6587115" y="283221"/>
            <a:ext cx="502500" cy="502500"/>
            <a:chOff x="5313250" y="2286950"/>
            <a:chExt cx="502500" cy="502500"/>
          </a:xfrm>
        </p:grpSpPr>
        <p:sp>
          <p:nvSpPr>
            <p:cNvPr id="1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" name="ZoneTexte 14"/>
          <p:cNvSpPr txBox="1"/>
          <p:nvPr/>
        </p:nvSpPr>
        <p:spPr bwMode="auto">
          <a:xfrm>
            <a:off x="1612351" y="6468891"/>
            <a:ext cx="1781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</a:t>
            </a:r>
            <a:endParaRPr lang="fr-FR" sz="1800" i="1"/>
          </a:p>
        </p:txBody>
      </p:sp>
      <p:sp>
        <p:nvSpPr>
          <p:cNvPr id="16" name="ZoneTexte 15"/>
          <p:cNvSpPr txBox="1"/>
          <p:nvPr/>
        </p:nvSpPr>
        <p:spPr bwMode="auto">
          <a:xfrm>
            <a:off x="4217126" y="2134561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23C1C5"/>
                </a:solidFill>
              </a:rPr>
              <a:t>FIN</a:t>
            </a:r>
            <a:endParaRPr lang="fr-FR" sz="1800" i="1">
              <a:solidFill>
                <a:srgbClr val="23C1C5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 bwMode="auto">
          <a:xfrm>
            <a:off x="4153392" y="4909025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97268"/>
                </a:solidFill>
              </a:rPr>
              <a:t>DEBUT</a:t>
            </a:r>
            <a:endParaRPr lang="fr-FR" sz="1800" i="1">
              <a:solidFill>
                <a:srgbClr val="F97268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35788" y="971870"/>
            <a:ext cx="7303035" cy="543670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 bwMode="auto">
          <a:xfrm>
            <a:off x="7683499" y="6524722"/>
            <a:ext cx="198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SIMULATIONS</a:t>
            </a:r>
            <a:endParaRPr lang="fr-FR" sz="1800" i="1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rcRect r="23876"/>
          <a:stretch/>
        </p:blipFill>
        <p:spPr bwMode="auto">
          <a:xfrm>
            <a:off x="81347" y="1131966"/>
            <a:ext cx="4000684" cy="535232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812800" y="1231900"/>
            <a:ext cx="3987893" cy="21971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25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9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Période d’activité : fin</a:t>
            </a:r>
            <a:endParaRPr lang="fr-FR" sz="2900" i="1"/>
          </a:p>
        </p:txBody>
      </p:sp>
      <p:sp>
        <p:nvSpPr>
          <p:cNvPr id="10" name="Google Shape;1450;p42"/>
          <p:cNvSpPr txBox="1"/>
          <p:nvPr/>
        </p:nvSpPr>
        <p:spPr bwMode="auto">
          <a:xfrm>
            <a:off x="7089615" y="38507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Variation de la fin d’activité plus mitigée</a:t>
            </a:r>
            <a:endParaRPr/>
          </a:p>
        </p:txBody>
      </p:sp>
      <p:grpSp>
        <p:nvGrpSpPr>
          <p:cNvPr id="11" name="Google Shape;1455;p42"/>
          <p:cNvGrpSpPr/>
          <p:nvPr/>
        </p:nvGrpSpPr>
        <p:grpSpPr bwMode="auto">
          <a:xfrm>
            <a:off x="6587115" y="283221"/>
            <a:ext cx="502500" cy="502500"/>
            <a:chOff x="5313250" y="2286950"/>
            <a:chExt cx="502500" cy="502500"/>
          </a:xfrm>
        </p:grpSpPr>
        <p:sp>
          <p:nvSpPr>
            <p:cNvPr id="1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5" name="ZoneTexte 14"/>
          <p:cNvSpPr txBox="1"/>
          <p:nvPr/>
        </p:nvSpPr>
        <p:spPr bwMode="auto">
          <a:xfrm>
            <a:off x="1612351" y="6468891"/>
            <a:ext cx="1842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</a:t>
            </a:r>
            <a:endParaRPr lang="fr-FR" sz="1800" i="1"/>
          </a:p>
        </p:txBody>
      </p:sp>
      <p:sp>
        <p:nvSpPr>
          <p:cNvPr id="16" name="ZoneTexte 15"/>
          <p:cNvSpPr txBox="1"/>
          <p:nvPr/>
        </p:nvSpPr>
        <p:spPr bwMode="auto">
          <a:xfrm>
            <a:off x="4217126" y="2134561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23C1C5"/>
                </a:solidFill>
              </a:rPr>
              <a:t>FIN</a:t>
            </a:r>
            <a:endParaRPr lang="fr-FR" sz="1800" i="1">
              <a:solidFill>
                <a:srgbClr val="23C1C5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 bwMode="auto">
          <a:xfrm>
            <a:off x="4153392" y="4909025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97268"/>
                </a:solidFill>
              </a:rPr>
              <a:t>DEBUT</a:t>
            </a:r>
            <a:endParaRPr lang="fr-FR" sz="1800" i="1">
              <a:solidFill>
                <a:srgbClr val="F97268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 bwMode="auto">
          <a:xfrm>
            <a:off x="7683499" y="6524722"/>
            <a:ext cx="198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SIMULATIONS</a:t>
            </a:r>
            <a:endParaRPr lang="fr-FR" sz="1800" i="1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11701" y="912970"/>
            <a:ext cx="7398952" cy="550810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rcRect r="23876"/>
          <a:stretch/>
        </p:blipFill>
        <p:spPr bwMode="auto">
          <a:xfrm>
            <a:off x="81347" y="1131966"/>
            <a:ext cx="4000684" cy="535232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723808" y="3528934"/>
            <a:ext cx="4140292" cy="241609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26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9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Durée de la période d’activité</a:t>
            </a:r>
            <a:endParaRPr lang="fr-FR" sz="2900" i="1"/>
          </a:p>
        </p:txBody>
      </p:sp>
      <p:sp>
        <p:nvSpPr>
          <p:cNvPr id="10" name="Google Shape;1450;p42"/>
          <p:cNvSpPr txBox="1"/>
          <p:nvPr/>
        </p:nvSpPr>
        <p:spPr bwMode="auto">
          <a:xfrm>
            <a:off x="7166617" y="546605"/>
            <a:ext cx="4913623" cy="3607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Augmentation de la durée d’activité au fil des années</a:t>
            </a:r>
            <a:endParaRPr/>
          </a:p>
        </p:txBody>
      </p:sp>
      <p:grpSp>
        <p:nvGrpSpPr>
          <p:cNvPr id="11" name="Google Shape;1455;p42"/>
          <p:cNvGrpSpPr/>
          <p:nvPr/>
        </p:nvGrpSpPr>
        <p:grpSpPr bwMode="auto">
          <a:xfrm>
            <a:off x="6664117" y="475727"/>
            <a:ext cx="502500" cy="502500"/>
            <a:chOff x="5313250" y="2286950"/>
            <a:chExt cx="502500" cy="502500"/>
          </a:xfrm>
        </p:grpSpPr>
        <p:sp>
          <p:nvSpPr>
            <p:cNvPr id="1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425691" y="1150478"/>
            <a:ext cx="7176354" cy="53423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4"/>
          <p:cNvPicPr>
            <a:picLocks noChangeAspect="1"/>
          </p:cNvPicPr>
          <p:nvPr/>
        </p:nvPicPr>
        <p:blipFill>
          <a:blip r:embed="rId3"/>
          <a:srcRect l="77927" t="37106" b="33895"/>
          <a:stretch/>
        </p:blipFill>
        <p:spPr bwMode="auto">
          <a:xfrm>
            <a:off x="10585273" y="4838700"/>
            <a:ext cx="1452912" cy="1550895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4"/>
          <a:srcRect r="19786"/>
          <a:stretch/>
        </p:blipFill>
        <p:spPr bwMode="auto">
          <a:xfrm>
            <a:off x="5418810" y="144325"/>
            <a:ext cx="6418606" cy="5956920"/>
          </a:xfr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6135" y="1922937"/>
            <a:ext cx="4178307" cy="4178307"/>
          </a:xfrm>
          <a:prstGeom prst="rect">
            <a:avLst/>
          </a:prstGeom>
        </p:spPr>
      </p:pic>
      <p:sp>
        <p:nvSpPr>
          <p:cNvPr id="13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4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27</a:t>
            </a:r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6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Variabilité inter-annuelle</a:t>
            </a:r>
            <a:endParaRPr lang="fr-FR" sz="2900" i="1"/>
          </a:p>
        </p:txBody>
      </p:sp>
      <p:pic>
        <p:nvPicPr>
          <p:cNvPr id="14377397" name="Image 18"/>
          <p:cNvPicPr>
            <a:picLocks noChangeAspect="1"/>
          </p:cNvPicPr>
          <p:nvPr/>
        </p:nvPicPr>
        <p:blipFill>
          <a:blip r:embed="rId7"/>
          <a:srcRect l="89701" t="41433" b="40095"/>
          <a:stretch/>
        </p:blipFill>
        <p:spPr bwMode="auto">
          <a:xfrm>
            <a:off x="11720395" y="3202159"/>
            <a:ext cx="1734788" cy="18832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rcRect r="11454"/>
          <a:stretch/>
        </p:blipFill>
        <p:spPr bwMode="auto">
          <a:xfrm>
            <a:off x="5454502" y="54604"/>
            <a:ext cx="6411433" cy="604664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9726" y="1922938"/>
            <a:ext cx="4178307" cy="4178307"/>
          </a:xfrm>
          <a:prstGeom prst="rect">
            <a:avLst/>
          </a:prstGeom>
        </p:spPr>
      </p:pic>
      <p:sp>
        <p:nvSpPr>
          <p:cNvPr id="13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4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28</a:t>
            </a:r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6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Variabilité inter-annuelle</a:t>
            </a:r>
            <a:endParaRPr lang="fr-FR" sz="2900" i="1"/>
          </a:p>
        </p:txBody>
      </p:sp>
      <p:sp>
        <p:nvSpPr>
          <p:cNvPr id="3" name="Rectangle : coins arrondis 2"/>
          <p:cNvSpPr/>
          <p:nvPr/>
        </p:nvSpPr>
        <p:spPr bwMode="auto">
          <a:xfrm>
            <a:off x="7113447" y="259080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Rectangle : coins arrondis 10"/>
          <p:cNvSpPr/>
          <p:nvPr/>
        </p:nvSpPr>
        <p:spPr bwMode="auto">
          <a:xfrm>
            <a:off x="8229600" y="3586641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Rectangle : coins arrondis 16"/>
          <p:cNvSpPr/>
          <p:nvPr/>
        </p:nvSpPr>
        <p:spPr bwMode="auto">
          <a:xfrm>
            <a:off x="9409177" y="359410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Rectangle : coins arrondis 17"/>
          <p:cNvSpPr/>
          <p:nvPr/>
        </p:nvSpPr>
        <p:spPr bwMode="auto">
          <a:xfrm>
            <a:off x="9451533" y="471591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9" name="Rectangle : coins arrondis 18"/>
          <p:cNvSpPr/>
          <p:nvPr/>
        </p:nvSpPr>
        <p:spPr bwMode="auto">
          <a:xfrm>
            <a:off x="7113447" y="1504706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Rectangle : coins arrondis 19"/>
          <p:cNvSpPr/>
          <p:nvPr/>
        </p:nvSpPr>
        <p:spPr bwMode="auto">
          <a:xfrm>
            <a:off x="5932423" y="1497062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Rectangle : coins arrondis 20"/>
          <p:cNvSpPr/>
          <p:nvPr/>
        </p:nvSpPr>
        <p:spPr bwMode="auto">
          <a:xfrm>
            <a:off x="5948652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Rectangle : coins arrondis 21"/>
          <p:cNvSpPr/>
          <p:nvPr/>
        </p:nvSpPr>
        <p:spPr bwMode="auto">
          <a:xfrm>
            <a:off x="8255455" y="1502717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3" name="Rectangle : coins arrondis 22"/>
          <p:cNvSpPr/>
          <p:nvPr/>
        </p:nvSpPr>
        <p:spPr bwMode="auto">
          <a:xfrm>
            <a:off x="5964859" y="363056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4" name="Rectangle : coins arrondis 23"/>
          <p:cNvSpPr/>
          <p:nvPr/>
        </p:nvSpPr>
        <p:spPr bwMode="auto">
          <a:xfrm>
            <a:off x="10658150" y="255707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Rectangle : coins arrondis 24"/>
          <p:cNvSpPr/>
          <p:nvPr/>
        </p:nvSpPr>
        <p:spPr bwMode="auto">
          <a:xfrm>
            <a:off x="5948652" y="4744163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" name="Google Shape;1450;p42"/>
          <p:cNvSpPr txBox="1"/>
          <p:nvPr/>
        </p:nvSpPr>
        <p:spPr bwMode="auto">
          <a:xfrm>
            <a:off x="1512179" y="1321249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C00000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Années ‘chaudes’</a:t>
            </a:r>
            <a:endParaRPr/>
          </a:p>
        </p:txBody>
      </p:sp>
      <p:grpSp>
        <p:nvGrpSpPr>
          <p:cNvPr id="27" name="Google Shape;1455;p42"/>
          <p:cNvGrpSpPr/>
          <p:nvPr/>
        </p:nvGrpSpPr>
        <p:grpSpPr bwMode="auto">
          <a:xfrm>
            <a:off x="1009679" y="1186367"/>
            <a:ext cx="502500" cy="502500"/>
            <a:chOff x="5313250" y="2286950"/>
            <a:chExt cx="502500" cy="5025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8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chemeClr val="bg1"/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0" name="Rectangle : coins arrondis 29"/>
          <p:cNvSpPr/>
          <p:nvPr/>
        </p:nvSpPr>
        <p:spPr bwMode="auto">
          <a:xfrm>
            <a:off x="8229600" y="4693417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6" name="ZoneTexte 35"/>
          <p:cNvSpPr txBox="1"/>
          <p:nvPr/>
        </p:nvSpPr>
        <p:spPr bwMode="auto">
          <a:xfrm>
            <a:off x="7417611" y="3400618"/>
            <a:ext cx="811988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/>
              <a:t>SBV</a:t>
            </a:r>
            <a:endParaRPr sz="1200"/>
          </a:p>
        </p:txBody>
      </p:sp>
      <p:sp>
        <p:nvSpPr>
          <p:cNvPr id="40" name="ZoneTexte 39"/>
          <p:cNvSpPr txBox="1"/>
          <p:nvPr/>
        </p:nvSpPr>
        <p:spPr bwMode="auto">
          <a:xfrm>
            <a:off x="8467209" y="4413275"/>
            <a:ext cx="1012897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/>
              <a:t>FCO-4</a:t>
            </a:r>
            <a:endParaRPr sz="1200"/>
          </a:p>
        </p:txBody>
      </p:sp>
      <p:sp>
        <p:nvSpPr>
          <p:cNvPr id="42" name="ZoneTexte 41"/>
          <p:cNvSpPr txBox="1"/>
          <p:nvPr/>
        </p:nvSpPr>
        <p:spPr bwMode="auto">
          <a:xfrm>
            <a:off x="9402729" y="5536261"/>
            <a:ext cx="1426324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/>
              <a:t>FCO-8 et MHE-8</a:t>
            </a:r>
            <a:endParaRPr sz="120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rcRect l="89257" t="38768" r="2102" b="35930"/>
          <a:stretch/>
        </p:blipFill>
        <p:spPr bwMode="auto">
          <a:xfrm>
            <a:off x="10946798" y="4954357"/>
            <a:ext cx="625476" cy="1529930"/>
          </a:xfrm>
          <a:prstGeom prst="rect">
            <a:avLst/>
          </a:prstGeom>
        </p:spPr>
      </p:pic>
      <p:sp>
        <p:nvSpPr>
          <p:cNvPr id="35" name="Rectangle : coins arrondis 34"/>
          <p:cNvSpPr/>
          <p:nvPr/>
        </p:nvSpPr>
        <p:spPr bwMode="auto">
          <a:xfrm>
            <a:off x="10636254" y="361359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97576975" name="ZoneTexte 37"/>
          <p:cNvSpPr txBox="1"/>
          <p:nvPr/>
        </p:nvSpPr>
        <p:spPr bwMode="auto">
          <a:xfrm>
            <a:off x="5942555" y="1220688"/>
            <a:ext cx="1482527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/>
              <a:t>FCO-2 Corse</a:t>
            </a:r>
            <a:endParaRPr sz="1200"/>
          </a:p>
        </p:txBody>
      </p:sp>
      <p:sp>
        <p:nvSpPr>
          <p:cNvPr id="771127569" name="ZoneTexte 37"/>
          <p:cNvSpPr txBox="1"/>
          <p:nvPr/>
        </p:nvSpPr>
        <p:spPr bwMode="auto">
          <a:xfrm>
            <a:off x="7045962" y="2284206"/>
            <a:ext cx="2232925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/>
              <a:t>FCO-8 et 1</a:t>
            </a:r>
            <a:endParaRPr sz="1200"/>
          </a:p>
        </p:txBody>
      </p:sp>
      <p:sp>
        <p:nvSpPr>
          <p:cNvPr id="908077669" name="ZoneTexte 37"/>
          <p:cNvSpPr txBox="1"/>
          <p:nvPr/>
        </p:nvSpPr>
        <p:spPr bwMode="auto">
          <a:xfrm>
            <a:off x="5964857" y="4450511"/>
            <a:ext cx="1102112" cy="274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/>
              <a:t>FCO-8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7317" y="27576"/>
            <a:ext cx="1096319" cy="102732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8200" y="193196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i="1"/>
              <a:t>FCO et MHE </a:t>
            </a:r>
            <a:r>
              <a:rPr lang="en-US" sz="3200"/>
              <a:t>en France au 20 Février 2025</a:t>
            </a:r>
            <a:endParaRPr lang="fr-FR" sz="3200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</a:t>
            </a:r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122985" y="2075428"/>
            <a:ext cx="3761419" cy="3860777"/>
          </a:xfrm>
          <a:prstGeom prst="rect">
            <a:avLst/>
          </a:prstGeom>
        </p:spPr>
      </p:pic>
      <p:sp>
        <p:nvSpPr>
          <p:cNvPr id="22" name="Google Shape;764;p26"/>
          <p:cNvSpPr txBox="1"/>
          <p:nvPr/>
        </p:nvSpPr>
        <p:spPr bwMode="auto">
          <a:xfrm>
            <a:off x="6886834" y="1047468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sp>
        <p:nvSpPr>
          <p:cNvPr id="27" name="Google Shape;763;p26"/>
          <p:cNvSpPr txBox="1"/>
          <p:nvPr/>
        </p:nvSpPr>
        <p:spPr bwMode="auto">
          <a:xfrm>
            <a:off x="1040185" y="1511673"/>
            <a:ext cx="4921335" cy="313500"/>
          </a:xfrm>
          <a:prstGeom prst="rect">
            <a:avLst/>
          </a:prstGeom>
          <a:solidFill>
            <a:srgbClr val="D4AD39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8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Nombre de foyers FCO au 20 Février 2025</a:t>
            </a:r>
            <a:endParaRPr/>
          </a:p>
        </p:txBody>
      </p:sp>
      <p:sp>
        <p:nvSpPr>
          <p:cNvPr id="29" name="Google Shape;763;p26"/>
          <p:cNvSpPr txBox="1"/>
          <p:nvPr/>
        </p:nvSpPr>
        <p:spPr bwMode="auto">
          <a:xfrm>
            <a:off x="7429500" y="1485900"/>
            <a:ext cx="4759428" cy="346359"/>
          </a:xfrm>
          <a:prstGeom prst="rect">
            <a:avLst/>
          </a:prstGeom>
          <a:solidFill>
            <a:srgbClr val="2E5599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1800">
                <a:solidFill>
                  <a:schemeClr val="bg1"/>
                </a:solidFill>
                <a:latin typeface="Roboto"/>
                <a:ea typeface="Roboto"/>
                <a:cs typeface="Roboto"/>
              </a:rPr>
              <a:t>Nombre de foyers MHE au 20 février 2025</a:t>
            </a:r>
            <a:endParaRPr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rcRect t="3889"/>
          <a:stretch/>
        </p:blipFill>
        <p:spPr bwMode="auto">
          <a:xfrm>
            <a:off x="-5893" y="2075428"/>
            <a:ext cx="4074909" cy="38306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rcRect t="7012"/>
          <a:stretch/>
        </p:blipFill>
        <p:spPr bwMode="auto">
          <a:xfrm>
            <a:off x="4040818" y="2075429"/>
            <a:ext cx="4143127" cy="388153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0477500" y="1"/>
            <a:ext cx="1763496" cy="111938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 bwMode="auto">
          <a:xfrm>
            <a:off x="508000" y="2151907"/>
            <a:ext cx="101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/>
              <a:t>FCO 8</a:t>
            </a:r>
            <a:endParaRPr/>
          </a:p>
        </p:txBody>
      </p:sp>
      <p:sp>
        <p:nvSpPr>
          <p:cNvPr id="16" name="ZoneTexte 15"/>
          <p:cNvSpPr txBox="1"/>
          <p:nvPr/>
        </p:nvSpPr>
        <p:spPr bwMode="auto">
          <a:xfrm>
            <a:off x="4720560" y="2151907"/>
            <a:ext cx="101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b="1"/>
              <a:t>FCO 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1343583" y="273590"/>
            <a:ext cx="10231768" cy="587244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600" b="1" i="1">
                <a:solidFill>
                  <a:schemeClr val="tx2">
                    <a:lumMod val="75000"/>
                    <a:lumOff val="25000"/>
                  </a:schemeClr>
                </a:solidFill>
              </a:rPr>
              <a:t>Conclusions</a:t>
            </a:r>
            <a:endParaRPr/>
          </a:p>
          <a:p>
            <a:pPr marL="0" indent="0">
              <a:buNone/>
              <a:defRPr/>
            </a:pPr>
            <a:r>
              <a:rPr lang="en-US" sz="3600" b="0" i="0">
                <a:solidFill>
                  <a:schemeClr val="tx1"/>
                </a:solidFill>
              </a:rPr>
              <a:t>Travail descriptif et prédictif très novateur à l’échelle de la France</a:t>
            </a:r>
            <a:endParaRPr/>
          </a:p>
          <a:p>
            <a:pPr marL="0" indent="0">
              <a:buNone/>
              <a:defRPr/>
            </a:pPr>
            <a:r>
              <a:rPr lang="en-US" sz="3600" b="0" i="0">
                <a:solidFill>
                  <a:schemeClr val="tx1"/>
                </a:solidFill>
              </a:rPr>
              <a:t>Certaines limites .... </a:t>
            </a:r>
            <a:endParaRPr/>
          </a:p>
          <a:p>
            <a:pPr marL="0" indent="0">
              <a:buNone/>
              <a:defRPr/>
            </a:pPr>
            <a:r>
              <a:rPr lang="en-US" sz="3600" b="0" i="0">
                <a:solidFill>
                  <a:schemeClr val="tx1"/>
                </a:solidFill>
              </a:rPr>
              <a:t>Faits marquants </a:t>
            </a:r>
            <a:endParaRPr lang="en-US"/>
          </a:p>
          <a:p>
            <a:pPr>
              <a:defRPr/>
            </a:pPr>
            <a:r>
              <a:rPr lang="en-US" sz="1600" i="0"/>
              <a:t>Les abondance simulées pour les populations de </a:t>
            </a:r>
            <a:r>
              <a:rPr lang="en-US" sz="1600" i="1"/>
              <a:t>C. obsoletus/C. scoticus</a:t>
            </a:r>
            <a:r>
              <a:rPr lang="en-US" sz="1600" i="0"/>
              <a:t> révèlent une </a:t>
            </a:r>
            <a:r>
              <a:rPr lang="en-US" sz="1600" b="1" i="0"/>
              <a:t>abondance particulièrement importante lors des épizooties </a:t>
            </a:r>
            <a:r>
              <a:rPr lang="en-US" sz="1600" i="0"/>
              <a:t>des deux dernières décennies</a:t>
            </a:r>
            <a:endParaRPr sz="1600" i="0"/>
          </a:p>
          <a:p>
            <a:pPr>
              <a:defRPr/>
            </a:pPr>
            <a:r>
              <a:rPr lang="en-US" sz="1600" b="1" i="0"/>
              <a:t>La Nouvelle Aquitaine, la Bretagne et la Corse </a:t>
            </a:r>
            <a:r>
              <a:rPr lang="en-US" sz="1600" i="0"/>
              <a:t>sont susceptibles de présenter des dynamiques continues sans période d’inactivité</a:t>
            </a:r>
            <a:endParaRPr sz="1600" i="0"/>
          </a:p>
          <a:p>
            <a:pPr>
              <a:defRPr/>
            </a:pPr>
            <a:r>
              <a:rPr lang="en-US" sz="1600" i="0"/>
              <a:t>Le modèle suggère une </a:t>
            </a:r>
            <a:r>
              <a:rPr lang="en-US" sz="1600" b="1" i="0"/>
              <a:t>augmentation de la durée de la période d’activité</a:t>
            </a:r>
            <a:endParaRPr sz="2400" b="1" i="0"/>
          </a:p>
        </p:txBody>
      </p:sp>
      <p:sp>
        <p:nvSpPr>
          <p:cNvPr id="4" name="Rettangolo 3"/>
          <p:cNvSpPr/>
          <p:nvPr/>
        </p:nvSpPr>
        <p:spPr bwMode="auto">
          <a:xfrm rot="5400000">
            <a:off x="5746647" y="408267"/>
            <a:ext cx="698700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8" name="Segnaposto contenuto 2"/>
          <p:cNvSpPr txBox="1"/>
          <p:nvPr/>
        </p:nvSpPr>
        <p:spPr bwMode="auto">
          <a:xfrm>
            <a:off x="3724274" y="3632199"/>
            <a:ext cx="7851079" cy="488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  <a:defRPr/>
            </a:pPr>
            <a:r>
              <a:rPr lang="en-US" sz="3600" b="1" i="1">
                <a:solidFill>
                  <a:schemeClr val="accent2">
                    <a:lumMod val="75000"/>
                  </a:schemeClr>
                </a:solidFill>
              </a:rPr>
              <a:t>Perspectives</a:t>
            </a:r>
            <a:endParaRPr/>
          </a:p>
          <a:p>
            <a:pPr marL="0" indent="0" algn="r">
              <a:buNone/>
              <a:defRPr/>
            </a:pPr>
            <a:r>
              <a:rPr lang="en-US" sz="2400" b="1"/>
              <a:t>Projections du risque épidémiologique (R0)</a:t>
            </a:r>
            <a:endParaRPr/>
          </a:p>
          <a:p>
            <a:pPr marL="0" indent="0" algn="r">
              <a:buNone/>
              <a:defRPr/>
            </a:pPr>
            <a:r>
              <a:rPr lang="en-US" sz="2400" b="1"/>
              <a:t>Scénarios climatiques</a:t>
            </a:r>
            <a:endParaRPr/>
          </a:p>
          <a:p>
            <a:pPr marL="0" indent="0" algn="r">
              <a:buNone/>
              <a:defRPr/>
            </a:pPr>
            <a:r>
              <a:rPr lang="en-US" sz="2400" b="1"/>
              <a:t>Scénarios de vaccination</a:t>
            </a:r>
            <a:endParaRPr/>
          </a:p>
          <a:p>
            <a:pPr marL="0" indent="0" algn="r">
              <a:buNone/>
              <a:defRPr/>
            </a:pPr>
            <a:r>
              <a:rPr lang="en-US" sz="2400" b="1"/>
              <a:t>Recommendations</a:t>
            </a:r>
            <a:endParaRPr/>
          </a:p>
        </p:txBody>
      </p:sp>
      <p:sp>
        <p:nvSpPr>
          <p:cNvPr id="2" name="Rettangolo 1"/>
          <p:cNvSpPr/>
          <p:nvPr/>
        </p:nvSpPr>
        <p:spPr bwMode="auto">
          <a:xfrm rot="10800000">
            <a:off x="298144" y="-1"/>
            <a:ext cx="789876" cy="6853620"/>
          </a:xfrm>
          <a:prstGeom prst="rect">
            <a:avLst/>
          </a:prstGeom>
          <a:gradFill>
            <a:gsLst>
              <a:gs pos="0">
                <a:srgbClr val="D9D9D9"/>
              </a:gs>
              <a:gs pos="56000">
                <a:srgbClr val="D9D9D9"/>
              </a:gs>
              <a:gs pos="83000">
                <a:srgbClr val="FFC000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5" name="CasellaDiTesto 4"/>
          <p:cNvSpPr txBox="1"/>
          <p:nvPr/>
        </p:nvSpPr>
        <p:spPr bwMode="auto">
          <a:xfrm>
            <a:off x="11773296" y="64928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29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44498" y="4422916"/>
            <a:ext cx="1835274" cy="172311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3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rcRect b="2302"/>
          <a:stretch/>
        </p:blipFill>
        <p:spPr bwMode="auto">
          <a:xfrm>
            <a:off x="4742360" y="183241"/>
            <a:ext cx="7449639" cy="606515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rcRect r="65872" b="76309"/>
          <a:stretch/>
        </p:blipFill>
        <p:spPr bwMode="auto">
          <a:xfrm>
            <a:off x="540368" y="4108319"/>
            <a:ext cx="3317257" cy="188556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6"/>
          <a:srcRect t="2346" r="78064" b="66239"/>
          <a:stretch/>
        </p:blipFill>
        <p:spPr bwMode="auto">
          <a:xfrm>
            <a:off x="831383" y="1023051"/>
            <a:ext cx="3178642" cy="297941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2" name="Rectangle 1"/>
          <p:cNvSpPr/>
          <p:nvPr/>
        </p:nvSpPr>
        <p:spPr bwMode="auto">
          <a:xfrm>
            <a:off x="2124075" y="4457700"/>
            <a:ext cx="676275" cy="153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2" name="Rectangle 31"/>
          <p:cNvSpPr/>
          <p:nvPr/>
        </p:nvSpPr>
        <p:spPr bwMode="auto">
          <a:xfrm>
            <a:off x="9534525" y="523875"/>
            <a:ext cx="762000" cy="2581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3" name="Rectangle 32"/>
          <p:cNvSpPr/>
          <p:nvPr/>
        </p:nvSpPr>
        <p:spPr bwMode="auto">
          <a:xfrm>
            <a:off x="9534525" y="3412606"/>
            <a:ext cx="762000" cy="2581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4" name="Rectangle 33"/>
          <p:cNvSpPr/>
          <p:nvPr/>
        </p:nvSpPr>
        <p:spPr bwMode="auto">
          <a:xfrm>
            <a:off x="6385968" y="523875"/>
            <a:ext cx="762000" cy="2581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5" name="Rectangle 34"/>
          <p:cNvSpPr/>
          <p:nvPr/>
        </p:nvSpPr>
        <p:spPr bwMode="auto">
          <a:xfrm>
            <a:off x="6385968" y="3413198"/>
            <a:ext cx="762000" cy="2581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 t="15324" r="20500"/>
          <a:stretch/>
        </p:blipFill>
        <p:spPr bwMode="auto">
          <a:xfrm>
            <a:off x="3670300" y="1228725"/>
            <a:ext cx="4851400" cy="47465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92404" y="0"/>
            <a:ext cx="9273941" cy="685800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 bwMode="auto">
          <a:xfrm flipH="1">
            <a:off x="460954" y="989230"/>
            <a:ext cx="146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Ajouter les années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33074" y="0"/>
            <a:ext cx="8325852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 bwMode="auto">
          <a:xfrm flipH="1">
            <a:off x="460954" y="989230"/>
            <a:ext cx="146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Ajouter les années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rcRect r="13045"/>
          <a:stretch/>
        </p:blipFill>
        <p:spPr bwMode="auto">
          <a:xfrm>
            <a:off x="5418168" y="0"/>
            <a:ext cx="6420294" cy="61432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19726" y="1922938"/>
            <a:ext cx="4178307" cy="4178307"/>
          </a:xfrm>
          <a:prstGeom prst="rect">
            <a:avLst/>
          </a:prstGeom>
        </p:spPr>
      </p:pic>
      <p:sp>
        <p:nvSpPr>
          <p:cNvPr id="13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4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26</a:t>
            </a:r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6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Variabilité inter-annuelle</a:t>
            </a:r>
            <a:endParaRPr lang="fr-FR" sz="2900" i="1"/>
          </a:p>
        </p:txBody>
      </p:sp>
      <p:sp>
        <p:nvSpPr>
          <p:cNvPr id="3" name="Rectangle : coins arrondis 2"/>
          <p:cNvSpPr/>
          <p:nvPr/>
        </p:nvSpPr>
        <p:spPr bwMode="auto">
          <a:xfrm>
            <a:off x="7113447" y="259080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1" name="Rectangle : coins arrondis 10"/>
          <p:cNvSpPr/>
          <p:nvPr/>
        </p:nvSpPr>
        <p:spPr bwMode="auto">
          <a:xfrm>
            <a:off x="8229600" y="3586641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7" name="Rectangle : coins arrondis 16"/>
          <p:cNvSpPr/>
          <p:nvPr/>
        </p:nvSpPr>
        <p:spPr bwMode="auto">
          <a:xfrm>
            <a:off x="9409177" y="359410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8" name="Rectangle : coins arrondis 17"/>
          <p:cNvSpPr/>
          <p:nvPr/>
        </p:nvSpPr>
        <p:spPr bwMode="auto">
          <a:xfrm>
            <a:off x="9451533" y="4715910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9" name="Rectangle : coins arrondis 18"/>
          <p:cNvSpPr/>
          <p:nvPr/>
        </p:nvSpPr>
        <p:spPr bwMode="auto">
          <a:xfrm>
            <a:off x="7113447" y="1504706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0" name="Rectangle : coins arrondis 19"/>
          <p:cNvSpPr/>
          <p:nvPr/>
        </p:nvSpPr>
        <p:spPr bwMode="auto">
          <a:xfrm>
            <a:off x="5932423" y="1497062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1" name="Rectangle : coins arrondis 20"/>
          <p:cNvSpPr/>
          <p:nvPr/>
        </p:nvSpPr>
        <p:spPr bwMode="auto">
          <a:xfrm>
            <a:off x="5948652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2" name="Rectangle : coins arrondis 21"/>
          <p:cNvSpPr/>
          <p:nvPr/>
        </p:nvSpPr>
        <p:spPr bwMode="auto">
          <a:xfrm>
            <a:off x="7113447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3" name="Rectangle : coins arrondis 22"/>
          <p:cNvSpPr/>
          <p:nvPr/>
        </p:nvSpPr>
        <p:spPr bwMode="auto">
          <a:xfrm>
            <a:off x="8281135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4" name="Rectangle : coins arrondis 23"/>
          <p:cNvSpPr/>
          <p:nvPr/>
        </p:nvSpPr>
        <p:spPr bwMode="auto">
          <a:xfrm>
            <a:off x="9447378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5" name="Rectangle : coins arrondis 24"/>
          <p:cNvSpPr/>
          <p:nvPr/>
        </p:nvSpPr>
        <p:spPr bwMode="auto">
          <a:xfrm>
            <a:off x="10613618" y="405914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26" name="Google Shape;1450;p42"/>
          <p:cNvSpPr txBox="1"/>
          <p:nvPr/>
        </p:nvSpPr>
        <p:spPr bwMode="auto">
          <a:xfrm>
            <a:off x="1512179" y="1321249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C00000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Années ‘chaudes’</a:t>
            </a:r>
            <a:endParaRPr/>
          </a:p>
        </p:txBody>
      </p:sp>
      <p:grpSp>
        <p:nvGrpSpPr>
          <p:cNvPr id="27" name="Google Shape;1455;p42"/>
          <p:cNvGrpSpPr/>
          <p:nvPr/>
        </p:nvGrpSpPr>
        <p:grpSpPr bwMode="auto">
          <a:xfrm>
            <a:off x="1009679" y="1186367"/>
            <a:ext cx="502500" cy="502500"/>
            <a:chOff x="5313250" y="2286950"/>
            <a:chExt cx="502500" cy="5025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8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chemeClr val="bg1"/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0" name="Rectangle : coins arrondis 29"/>
          <p:cNvSpPr/>
          <p:nvPr/>
        </p:nvSpPr>
        <p:spPr bwMode="auto">
          <a:xfrm>
            <a:off x="8229600" y="4693417"/>
            <a:ext cx="1117600" cy="1054100"/>
          </a:xfrm>
          <a:prstGeom prst="roundRect">
            <a:avLst>
              <a:gd name="adj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34" name="Google Shape;1450;p42"/>
          <p:cNvSpPr txBox="1"/>
          <p:nvPr/>
        </p:nvSpPr>
        <p:spPr bwMode="auto">
          <a:xfrm>
            <a:off x="3771900" y="6134408"/>
            <a:ext cx="6551151" cy="35846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fr-FR" sz="1200" b="1"/>
              <a:t>Schmallenberg (SBV), fièvre catarrhale ovine (FCO), maladie hémorragique épizootique (MHE) </a:t>
            </a:r>
            <a:endParaRPr/>
          </a:p>
        </p:txBody>
      </p:sp>
      <p:sp>
        <p:nvSpPr>
          <p:cNvPr id="36" name="ZoneTexte 35"/>
          <p:cNvSpPr txBox="1"/>
          <p:nvPr/>
        </p:nvSpPr>
        <p:spPr bwMode="auto">
          <a:xfrm>
            <a:off x="7705957" y="2611483"/>
            <a:ext cx="62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SBV</a:t>
            </a:r>
            <a:endParaRPr lang="fr-FR"/>
          </a:p>
        </p:txBody>
      </p:sp>
      <p:sp>
        <p:nvSpPr>
          <p:cNvPr id="38" name="ZoneTexte 37"/>
          <p:cNvSpPr txBox="1"/>
          <p:nvPr/>
        </p:nvSpPr>
        <p:spPr bwMode="auto">
          <a:xfrm>
            <a:off x="7705957" y="1495369"/>
            <a:ext cx="62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FCO</a:t>
            </a:r>
            <a:endParaRPr lang="fr-FR"/>
          </a:p>
        </p:txBody>
      </p:sp>
      <p:sp>
        <p:nvSpPr>
          <p:cNvPr id="39" name="ZoneTexte 38"/>
          <p:cNvSpPr txBox="1"/>
          <p:nvPr/>
        </p:nvSpPr>
        <p:spPr bwMode="auto">
          <a:xfrm>
            <a:off x="6475781" y="3711760"/>
            <a:ext cx="62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FCO</a:t>
            </a:r>
            <a:endParaRPr lang="fr-FR"/>
          </a:p>
        </p:txBody>
      </p:sp>
      <p:sp>
        <p:nvSpPr>
          <p:cNvPr id="40" name="ZoneTexte 39"/>
          <p:cNvSpPr txBox="1"/>
          <p:nvPr/>
        </p:nvSpPr>
        <p:spPr bwMode="auto">
          <a:xfrm>
            <a:off x="8170418" y="3574439"/>
            <a:ext cx="62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FCO</a:t>
            </a:r>
            <a:endParaRPr lang="fr-FR"/>
          </a:p>
        </p:txBody>
      </p:sp>
      <p:sp>
        <p:nvSpPr>
          <p:cNvPr id="41" name="ZoneTexte 40"/>
          <p:cNvSpPr txBox="1"/>
          <p:nvPr/>
        </p:nvSpPr>
        <p:spPr bwMode="auto">
          <a:xfrm>
            <a:off x="9394959" y="5199430"/>
            <a:ext cx="625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FCO</a:t>
            </a:r>
            <a:endParaRPr lang="fr-FR"/>
          </a:p>
        </p:txBody>
      </p:sp>
      <p:sp>
        <p:nvSpPr>
          <p:cNvPr id="42" name="ZoneTexte 41"/>
          <p:cNvSpPr txBox="1"/>
          <p:nvPr/>
        </p:nvSpPr>
        <p:spPr bwMode="auto">
          <a:xfrm>
            <a:off x="9409177" y="5400678"/>
            <a:ext cx="873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800" b="1"/>
              <a:t>MHE</a:t>
            </a:r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rcRect l="87327" t="40029" b="34288"/>
          <a:stretch/>
        </p:blipFill>
        <p:spPr bwMode="auto">
          <a:xfrm>
            <a:off x="10902791" y="4874341"/>
            <a:ext cx="935670" cy="15777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20396" y="649287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20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15" name="Google Shape;1450;p42"/>
          <p:cNvSpPr txBox="1"/>
          <p:nvPr/>
        </p:nvSpPr>
        <p:spPr bwMode="auto">
          <a:xfrm>
            <a:off x="7204717" y="29845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Début d’activité simulé plus tôt que les observations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702216" y="163569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30605" y="1164738"/>
            <a:ext cx="8018145" cy="5124020"/>
          </a:xfrm>
          <a:prstGeom prst="rect">
            <a:avLst/>
          </a:prstGeom>
        </p:spPr>
      </p:pic>
      <p:sp>
        <p:nvSpPr>
          <p:cNvPr id="20" name="Google Shape;1450;p42"/>
          <p:cNvSpPr txBox="1"/>
          <p:nvPr/>
        </p:nvSpPr>
        <p:spPr bwMode="auto">
          <a:xfrm>
            <a:off x="7204717" y="972157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Fin d’activité simulée plus tard que es observations</a:t>
            </a:r>
            <a:endParaRPr/>
          </a:p>
        </p:txBody>
      </p:sp>
      <p:grpSp>
        <p:nvGrpSpPr>
          <p:cNvPr id="21" name="Google Shape;1455;p42"/>
          <p:cNvGrpSpPr/>
          <p:nvPr/>
        </p:nvGrpSpPr>
        <p:grpSpPr bwMode="auto">
          <a:xfrm>
            <a:off x="6702216" y="837275"/>
            <a:ext cx="502500" cy="502500"/>
            <a:chOff x="5313250" y="2286950"/>
            <a:chExt cx="502500" cy="502500"/>
          </a:xfrm>
        </p:grpSpPr>
        <p:sp>
          <p:nvSpPr>
            <p:cNvPr id="22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3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4" name="ZoneTexte 23"/>
          <p:cNvSpPr txBox="1"/>
          <p:nvPr/>
        </p:nvSpPr>
        <p:spPr bwMode="auto">
          <a:xfrm>
            <a:off x="3527201" y="6524722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</a:t>
            </a:r>
            <a:endParaRPr lang="fr-FR" sz="1800" i="1"/>
          </a:p>
        </p:txBody>
      </p:sp>
      <p:cxnSp>
        <p:nvCxnSpPr>
          <p:cNvPr id="25" name="Connecteur : en angle 24"/>
          <p:cNvCxnSpPr/>
          <p:nvPr/>
        </p:nvCxnSpPr>
        <p:spPr bwMode="auto">
          <a:xfrm rot="10800000">
            <a:off x="2124075" y="6542093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 : en angle 25"/>
          <p:cNvCxnSpPr/>
          <p:nvPr/>
        </p:nvCxnSpPr>
        <p:spPr bwMode="auto">
          <a:xfrm rot="5400000" flipH="1" flipV="1">
            <a:off x="-185787" y="5486100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 bwMode="auto">
          <a:xfrm>
            <a:off x="55413" y="6484287"/>
            <a:ext cx="186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SIMULATIONS</a:t>
            </a:r>
            <a:endParaRPr lang="fr-FR"/>
          </a:p>
        </p:txBody>
      </p:sp>
      <p:sp>
        <p:nvSpPr>
          <p:cNvPr id="2" name="ZoneTexte 1"/>
          <p:cNvSpPr txBox="1"/>
          <p:nvPr/>
        </p:nvSpPr>
        <p:spPr bwMode="auto">
          <a:xfrm>
            <a:off x="1349587" y="1547943"/>
            <a:ext cx="3454399" cy="252000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fr-FR"/>
              <a:t>DEBUT DE LA PERIODE D’ACTIVITE</a:t>
            </a:r>
            <a:endParaRPr/>
          </a:p>
        </p:txBody>
      </p:sp>
      <p:sp>
        <p:nvSpPr>
          <p:cNvPr id="28" name="ZoneTexte 27"/>
          <p:cNvSpPr txBox="1"/>
          <p:nvPr/>
        </p:nvSpPr>
        <p:spPr bwMode="auto">
          <a:xfrm>
            <a:off x="5024437" y="1547943"/>
            <a:ext cx="3454399" cy="252000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fr-FR"/>
              <a:t>FIN DE LA PERIODE D’ACTIVITE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73296" y="64928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21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40207" y="1086458"/>
            <a:ext cx="8413750" cy="537683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4947190" y="1484291"/>
            <a:ext cx="5050753" cy="484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2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5"/>
          <a:srcRect l="1333" t="3750" r="64381" b="65078"/>
          <a:stretch/>
        </p:blipFill>
        <p:spPr bwMode="auto">
          <a:xfrm>
            <a:off x="7423972" y="3918932"/>
            <a:ext cx="3929816" cy="2347340"/>
          </a:xfrm>
        </p:spPr>
      </p:pic>
      <p:pic>
        <p:nvPicPr>
          <p:cNvPr id="27" name="Espace réservé du contenu 4"/>
          <p:cNvPicPr>
            <a:picLocks noChangeAspect="1"/>
          </p:cNvPicPr>
          <p:nvPr/>
        </p:nvPicPr>
        <p:blipFill>
          <a:blip r:embed="rId5"/>
          <a:srcRect l="35504" t="3401" r="32858" b="65253"/>
          <a:stretch/>
        </p:blipFill>
        <p:spPr bwMode="auto">
          <a:xfrm>
            <a:off x="7645547" y="1380227"/>
            <a:ext cx="3606246" cy="2347341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 bwMode="auto">
          <a:xfrm flipH="1">
            <a:off x="2489200" y="5029102"/>
            <a:ext cx="4934772" cy="78749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 bwMode="auto">
          <a:xfrm flipH="1">
            <a:off x="4768029" y="2654300"/>
            <a:ext cx="2407471" cy="874306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450;p42"/>
          <p:cNvSpPr txBox="1"/>
          <p:nvPr/>
        </p:nvSpPr>
        <p:spPr bwMode="auto">
          <a:xfrm>
            <a:off x="7280917" y="29845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Début d’activité simulé plus tôt que les observations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778417" y="163569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0" name="ZoneTexte 29"/>
          <p:cNvSpPr txBox="1"/>
          <p:nvPr/>
        </p:nvSpPr>
        <p:spPr bwMode="auto">
          <a:xfrm>
            <a:off x="12560300" y="4013200"/>
            <a:ext cx="367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/>
              <a:t>1 jour &gt; 5 &gt; 7 janvier</a:t>
            </a:r>
            <a:br>
              <a:rPr lang="fr-FR"/>
            </a:br>
            <a:br>
              <a:rPr lang="fr-FR"/>
            </a:br>
            <a:r>
              <a:rPr lang="fr-FR"/>
              <a:t>Ensuite c’est 84 == 25 Mars 2011</a:t>
            </a:r>
            <a:br>
              <a:rPr lang="fr-FR"/>
            </a:br>
            <a:r>
              <a:rPr lang="fr-FR"/>
              <a:t>Face au 129 (9 mai) dans les données observées</a:t>
            </a:r>
            <a:endParaRPr/>
          </a:p>
        </p:txBody>
      </p:sp>
      <p:sp>
        <p:nvSpPr>
          <p:cNvPr id="33" name="ZoneTexte 32"/>
          <p:cNvSpPr txBox="1"/>
          <p:nvPr/>
        </p:nvSpPr>
        <p:spPr bwMode="auto">
          <a:xfrm>
            <a:off x="3527201" y="6524722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</a:t>
            </a:r>
            <a:endParaRPr lang="fr-FR" sz="1800" i="1"/>
          </a:p>
        </p:txBody>
      </p:sp>
      <p:cxnSp>
        <p:nvCxnSpPr>
          <p:cNvPr id="34" name="Connecteur : en angle 33"/>
          <p:cNvCxnSpPr/>
          <p:nvPr/>
        </p:nvCxnSpPr>
        <p:spPr bwMode="auto">
          <a:xfrm rot="10800000">
            <a:off x="2124075" y="6542093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/>
          <p:cNvCxnSpPr/>
          <p:nvPr/>
        </p:nvCxnSpPr>
        <p:spPr bwMode="auto">
          <a:xfrm rot="5400000" flipH="1" flipV="1">
            <a:off x="-185787" y="5486100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 bwMode="auto">
          <a:xfrm>
            <a:off x="55413" y="6484287"/>
            <a:ext cx="186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SIMULATIONS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 bwMode="auto">
          <a:xfrm>
            <a:off x="1298108" y="1485182"/>
            <a:ext cx="3585041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fr-FR"/>
              <a:t>DEBUT DE LA PERIODE D’ACTIVITE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 bwMode="auto">
          <a:xfrm>
            <a:off x="1092200" y="860693"/>
            <a:ext cx="10026554" cy="5661694"/>
            <a:chOff x="139700" y="467189"/>
            <a:chExt cx="11322049" cy="6390808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/>
            <a:srcRect t="6812"/>
            <a:stretch/>
          </p:blipFill>
          <p:spPr bwMode="auto">
            <a:xfrm>
              <a:off x="730250" y="467189"/>
              <a:ext cx="10731499" cy="6390808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139700" y="520700"/>
              <a:ext cx="5676900" cy="6168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691785" y="6390668"/>
              <a:ext cx="249630" cy="2983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fr-FR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264689" y="723958"/>
              <a:ext cx="5120112" cy="5742910"/>
            </a:xfrm>
            <a:prstGeom prst="rect">
              <a:avLst/>
            </a:prstGeom>
          </p:spPr>
        </p:pic>
        <p:cxnSp>
          <p:nvCxnSpPr>
            <p:cNvPr id="31" name="Connecteur droit 30"/>
            <p:cNvCxnSpPr/>
            <p:nvPr/>
          </p:nvCxnSpPr>
          <p:spPr bwMode="auto">
            <a:xfrm flipH="1">
              <a:off x="5455692" y="995766"/>
              <a:ext cx="809678" cy="2776132"/>
            </a:xfrm>
            <a:prstGeom prst="line">
              <a:avLst/>
            </a:prstGeom>
            <a:ln>
              <a:solidFill>
                <a:srgbClr val="C983FE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 bwMode="auto">
            <a:xfrm flipH="1">
              <a:off x="5455692" y="1196383"/>
              <a:ext cx="1584308" cy="1428087"/>
            </a:xfrm>
            <a:prstGeom prst="line">
              <a:avLst/>
            </a:prstGeom>
            <a:ln>
              <a:solidFill>
                <a:srgbClr val="C983FE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 bwMode="auto">
            <a:xfrm flipH="1">
              <a:off x="5455693" y="2145506"/>
              <a:ext cx="951457" cy="3290093"/>
            </a:xfrm>
            <a:prstGeom prst="line">
              <a:avLst/>
            </a:prstGeom>
            <a:ln>
              <a:solidFill>
                <a:srgbClr val="02C0C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 bwMode="auto">
            <a:xfrm flipH="1" flipV="1">
              <a:off x="5455692" y="1754001"/>
              <a:ext cx="1080839" cy="567718"/>
            </a:xfrm>
            <a:prstGeom prst="line">
              <a:avLst/>
            </a:prstGeom>
            <a:ln>
              <a:solidFill>
                <a:srgbClr val="79AC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773296" y="649287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22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15" name="Google Shape;1450;p42"/>
          <p:cNvSpPr txBox="1"/>
          <p:nvPr/>
        </p:nvSpPr>
        <p:spPr bwMode="auto">
          <a:xfrm>
            <a:off x="7344417" y="298451"/>
            <a:ext cx="540320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Fin d’activité simulée plus tard que les observations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841917" y="163569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5" name="ZoneTexte 34"/>
          <p:cNvSpPr txBox="1"/>
          <p:nvPr/>
        </p:nvSpPr>
        <p:spPr bwMode="auto">
          <a:xfrm>
            <a:off x="6777451" y="6510100"/>
            <a:ext cx="1612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</a:t>
            </a:r>
            <a:endParaRPr lang="fr-FR" sz="1800" i="1"/>
          </a:p>
        </p:txBody>
      </p:sp>
      <p:cxnSp>
        <p:nvCxnSpPr>
          <p:cNvPr id="36" name="Connecteur : en angle 35"/>
          <p:cNvCxnSpPr/>
          <p:nvPr/>
        </p:nvCxnSpPr>
        <p:spPr bwMode="auto">
          <a:xfrm rot="5400000" flipH="1" flipV="1">
            <a:off x="8384480" y="6530462"/>
            <a:ext cx="182367" cy="171614"/>
          </a:xfrm>
          <a:prstGeom prst="bentConnector3">
            <a:avLst>
              <a:gd name="adj1" fmla="val -68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/>
          <p:cNvCxnSpPr/>
          <p:nvPr/>
        </p:nvCxnSpPr>
        <p:spPr bwMode="auto">
          <a:xfrm rot="16199998" flipV="1">
            <a:off x="10170843" y="5916574"/>
            <a:ext cx="1362587" cy="238290"/>
          </a:xfrm>
          <a:prstGeom prst="bentConnector3">
            <a:avLst>
              <a:gd name="adj1" fmla="val 9912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 bwMode="auto">
          <a:xfrm>
            <a:off x="9390517" y="6509586"/>
            <a:ext cx="1867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SIMULATIONS</a:t>
            </a:r>
            <a:endParaRPr lang="fr-FR"/>
          </a:p>
        </p:txBody>
      </p:sp>
      <p:sp>
        <p:nvSpPr>
          <p:cNvPr id="23" name="ZoneTexte 22"/>
          <p:cNvSpPr txBox="1"/>
          <p:nvPr/>
        </p:nvSpPr>
        <p:spPr bwMode="auto">
          <a:xfrm>
            <a:off x="6366965" y="836610"/>
            <a:ext cx="4036813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fr-FR"/>
              <a:t>FIN DE LA PERIODE D’ACTIVITE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8200" y="193196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i="1"/>
              <a:t>FCO et MHE </a:t>
            </a:r>
            <a:r>
              <a:rPr lang="en-US" sz="3200"/>
              <a:t>en France en 2025</a:t>
            </a:r>
            <a:endParaRPr lang="fr-FR" sz="3200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3</a:t>
            </a:r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855076" y="246657"/>
            <a:ext cx="1096319" cy="1027320"/>
          </a:xfrm>
          <a:prstGeom prst="rect">
            <a:avLst/>
          </a:prstGeom>
        </p:spPr>
      </p:pic>
      <p:sp>
        <p:nvSpPr>
          <p:cNvPr id="22" name="Google Shape;764;p26"/>
          <p:cNvSpPr txBox="1"/>
          <p:nvPr/>
        </p:nvSpPr>
        <p:spPr bwMode="auto">
          <a:xfrm>
            <a:off x="6886834" y="1047468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22493" y="1518759"/>
            <a:ext cx="4713666" cy="434771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 bwMode="auto">
          <a:xfrm>
            <a:off x="9266040" y="4795954"/>
            <a:ext cx="2561799" cy="1070516"/>
            <a:chOff x="0" y="0"/>
            <a:chExt cx="2561799" cy="1070516"/>
          </a:xfrm>
        </p:grpSpPr>
        <p:grpSp>
          <p:nvGrpSpPr>
            <p:cNvPr id="41" name="Google Shape;1443;p42"/>
            <p:cNvGrpSpPr/>
            <p:nvPr/>
          </p:nvGrpSpPr>
          <p:grpSpPr bwMode="auto">
            <a:xfrm>
              <a:off x="0" y="187961"/>
              <a:ext cx="502499" cy="502499"/>
              <a:chOff x="0" y="0"/>
              <a:chExt cx="502499" cy="502499"/>
            </a:xfrm>
          </p:grpSpPr>
          <p:sp>
            <p:nvSpPr>
              <p:cNvPr id="42" name="Google Shape;1444;p42"/>
              <p:cNvSpPr/>
              <p:nvPr/>
            </p:nvSpPr>
            <p:spPr bwMode="auto">
              <a:xfrm>
                <a:off x="0" y="0"/>
                <a:ext cx="502500" cy="502500"/>
              </a:xfrm>
              <a:prstGeom prst="ellipse">
                <a:avLst/>
              </a:prstGeom>
              <a:solidFill>
                <a:srgbClr val="F7BE16">
                  <a:alpha val="70670"/>
                </a:srgbClr>
              </a:solidFill>
              <a:ln w="28575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3" name="Google Shape;1445;p42"/>
              <p:cNvSpPr/>
              <p:nvPr/>
            </p:nvSpPr>
            <p:spPr bwMode="auto">
              <a:xfrm>
                <a:off x="186149" y="186149"/>
                <a:ext cx="130200" cy="130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44" name="Google Shape;1446;p42"/>
            <p:cNvSpPr txBox="1"/>
            <p:nvPr/>
          </p:nvSpPr>
          <p:spPr bwMode="auto">
            <a:xfrm>
              <a:off x="572799" y="0"/>
              <a:ext cx="1989000" cy="298800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Vecteurs</a:t>
              </a:r>
              <a:endParaRPr/>
            </a:p>
          </p:txBody>
        </p:sp>
        <p:sp>
          <p:nvSpPr>
            <p:cNvPr id="45" name="Google Shape;1447;p42"/>
            <p:cNvSpPr txBox="1"/>
            <p:nvPr/>
          </p:nvSpPr>
          <p:spPr bwMode="auto">
            <a:xfrm>
              <a:off x="572799" y="298799"/>
              <a:ext cx="1989000" cy="771715"/>
            </a:xfrm>
            <a:prstGeom prst="rect">
              <a:avLst/>
            </a:prstGeom>
            <a:grpFill/>
          </p:spPr>
          <p:txBody>
            <a:bodyPr spcFirstLastPara="1" vert="horz" wrap="square" lIns="91423" tIns="91423" rIns="91423" bIns="91423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en-US" sz="1200">
                  <a:latin typeface="Roboto"/>
                  <a:ea typeface="Roboto"/>
                  <a:cs typeface="Roboto"/>
                </a:rPr>
                <a:t>Nombreuses espèces possiblement vectrices</a:t>
              </a:r>
              <a:endParaRPr/>
            </a:p>
            <a:p>
              <a:pPr>
                <a:spcBef>
                  <a:spcPts val="0"/>
                </a:spcBef>
                <a:defRPr/>
              </a:pPr>
              <a:r>
                <a:rPr lang="en-US" sz="1200">
                  <a:latin typeface="Roboto"/>
                  <a:ea typeface="Roboto"/>
                  <a:cs typeface="Roboto"/>
                </a:rPr>
                <a:t>Biologie, dynamique différentes et difficiles à étudiées</a:t>
              </a:r>
              <a:endParaRPr/>
            </a:p>
          </p:txBody>
        </p:sp>
      </p:grpSp>
      <p:grpSp>
        <p:nvGrpSpPr>
          <p:cNvPr id="13" name="Groupe 12"/>
          <p:cNvGrpSpPr/>
          <p:nvPr/>
        </p:nvGrpSpPr>
        <p:grpSpPr bwMode="auto">
          <a:xfrm>
            <a:off x="9265632" y="2984297"/>
            <a:ext cx="3035278" cy="1187212"/>
            <a:chOff x="0" y="0"/>
            <a:chExt cx="3035278" cy="1187212"/>
          </a:xfrm>
        </p:grpSpPr>
        <p:sp>
          <p:nvSpPr>
            <p:cNvPr id="46" name="Google Shape;1448;p42"/>
            <p:cNvSpPr txBox="1"/>
            <p:nvPr/>
          </p:nvSpPr>
          <p:spPr bwMode="auto">
            <a:xfrm>
              <a:off x="555525" y="0"/>
              <a:ext cx="2479753" cy="444702"/>
            </a:xfrm>
            <a:prstGeom prst="rect">
              <a:avLst/>
            </a:prstGeom>
            <a:grpFill/>
          </p:spPr>
          <p:txBody>
            <a:bodyPr spcFirstLastPara="1" vert="horz" wrap="square" lIns="91423" tIns="91423" rIns="91423" bIns="91423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Agents pathogènes</a:t>
              </a:r>
              <a:endParaRPr/>
            </a:p>
          </p:txBody>
        </p:sp>
        <p:grpSp>
          <p:nvGrpSpPr>
            <p:cNvPr id="10" name="Groupe 9"/>
            <p:cNvGrpSpPr/>
            <p:nvPr/>
          </p:nvGrpSpPr>
          <p:grpSpPr bwMode="auto">
            <a:xfrm>
              <a:off x="0" y="279742"/>
              <a:ext cx="2544525" cy="907470"/>
              <a:chOff x="0" y="0"/>
              <a:chExt cx="2544525" cy="907470"/>
            </a:xfrm>
          </p:grpSpPr>
          <p:sp>
            <p:nvSpPr>
              <p:cNvPr id="47" name="Google Shape;1449;p42"/>
              <p:cNvSpPr txBox="1"/>
              <p:nvPr/>
            </p:nvSpPr>
            <p:spPr bwMode="auto">
              <a:xfrm>
                <a:off x="555525" y="164959"/>
                <a:ext cx="1989000" cy="742510"/>
              </a:xfrm>
              <a:prstGeom prst="rect">
                <a:avLst/>
              </a:prstGeom>
              <a:grpFill/>
            </p:spPr>
            <p:txBody>
              <a:bodyPr spcFirstLastPara="1" vert="horz" wrap="square" lIns="91423" tIns="91423" rIns="91423" bIns="91423" rtlCol="0" anchor="ctr" anchorCtr="0">
                <a:noAutofit/>
              </a:bodyPr>
              <a:lstStyle>
                <a:lvl1pPr algn="l" defTabSz="914400">
                  <a:lnSpc>
                    <a:spcPct val="90000"/>
                  </a:lnSpc>
                  <a:spcBef>
                    <a:spcPts val="0"/>
                  </a:spcBef>
                  <a:buNone/>
                  <a:defRPr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  <a:defRPr/>
                </a:pPr>
                <a:r>
                  <a:rPr lang="en-US" sz="1200">
                    <a:latin typeface="Roboto"/>
                    <a:ea typeface="Roboto"/>
                    <a:cs typeface="Roboto"/>
                  </a:rPr>
                  <a:t>Plusieurs sérotypes</a:t>
                </a:r>
                <a:endParaRPr/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200">
                    <a:latin typeface="Roboto"/>
                    <a:ea typeface="Roboto"/>
                    <a:cs typeface="Roboto"/>
                  </a:rPr>
                  <a:t>Possibilité de réassortiements entre les sérotypes</a:t>
                </a:r>
                <a:endParaRPr/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200">
                    <a:latin typeface="Roboto"/>
                    <a:ea typeface="Roboto"/>
                    <a:cs typeface="Roboto"/>
                  </a:rPr>
                  <a:t>Pas d ‘immunité croisée</a:t>
                </a:r>
                <a:endParaRPr/>
              </a:p>
            </p:txBody>
          </p:sp>
          <p:grpSp>
            <p:nvGrpSpPr>
              <p:cNvPr id="50" name="Google Shape;1452;p42"/>
              <p:cNvGrpSpPr/>
              <p:nvPr/>
            </p:nvGrpSpPr>
            <p:grpSpPr bwMode="auto">
              <a:xfrm>
                <a:off x="0" y="0"/>
                <a:ext cx="502499" cy="747867"/>
                <a:chOff x="0" y="0"/>
                <a:chExt cx="502499" cy="747867"/>
              </a:xfrm>
            </p:grpSpPr>
            <p:sp>
              <p:nvSpPr>
                <p:cNvPr id="51" name="Google Shape;1453;p42"/>
                <p:cNvSpPr/>
                <p:nvPr/>
              </p:nvSpPr>
              <p:spPr bwMode="auto">
                <a:xfrm>
                  <a:off x="0" y="0"/>
                  <a:ext cx="502499" cy="747867"/>
                </a:xfrm>
                <a:prstGeom prst="ellipse">
                  <a:avLst/>
                </a:prstGeom>
                <a:solidFill>
                  <a:srgbClr val="0E2A47">
                    <a:alpha val="66350"/>
                  </a:srgbClr>
                </a:solidFill>
                <a:ln w="28575" cap="flat" cmpd="sng">
                  <a:solidFill>
                    <a:srgbClr val="29346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3" tIns="91423" rIns="91423" bIns="91423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52" name="Google Shape;1454;p42"/>
                <p:cNvSpPr/>
                <p:nvPr/>
              </p:nvSpPr>
              <p:spPr bwMode="auto">
                <a:xfrm>
                  <a:off x="186149" y="277045"/>
                  <a:ext cx="130199" cy="19377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29346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3" tIns="91423" rIns="91423" bIns="91423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9" name="Groupe 8"/>
          <p:cNvGrpSpPr/>
          <p:nvPr/>
        </p:nvGrpSpPr>
        <p:grpSpPr bwMode="auto">
          <a:xfrm>
            <a:off x="9265633" y="1402119"/>
            <a:ext cx="2583649" cy="797700"/>
            <a:chOff x="9265633" y="1402119"/>
            <a:chExt cx="2583649" cy="797700"/>
          </a:xfrm>
        </p:grpSpPr>
        <p:sp>
          <p:nvSpPr>
            <p:cNvPr id="48" name="Google Shape;1450;p42"/>
            <p:cNvSpPr txBox="1"/>
            <p:nvPr/>
          </p:nvSpPr>
          <p:spPr bwMode="auto">
            <a:xfrm>
              <a:off x="9860283" y="1402119"/>
              <a:ext cx="1989000" cy="298800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Hôte</a:t>
              </a:r>
              <a:endParaRPr/>
            </a:p>
          </p:txBody>
        </p:sp>
        <p:sp>
          <p:nvSpPr>
            <p:cNvPr id="49" name="Google Shape;1451;p42"/>
            <p:cNvSpPr txBox="1"/>
            <p:nvPr/>
          </p:nvSpPr>
          <p:spPr bwMode="auto">
            <a:xfrm>
              <a:off x="9860283" y="1700919"/>
              <a:ext cx="1989000" cy="498899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en-US" sz="1200">
                  <a:latin typeface="Roboto"/>
                  <a:ea typeface="Roboto"/>
                  <a:cs typeface="Roboto"/>
                </a:rPr>
                <a:t>Plusieurs hôtes</a:t>
              </a:r>
              <a:endParaRPr/>
            </a:p>
            <a:p>
              <a:pPr>
                <a:spcBef>
                  <a:spcPts val="0"/>
                </a:spcBef>
                <a:defRPr/>
              </a:pPr>
              <a:r>
                <a:rPr lang="en-US" sz="1200">
                  <a:latin typeface="Roboto"/>
                  <a:ea typeface="Roboto"/>
                  <a:cs typeface="Roboto"/>
                </a:rPr>
                <a:t>Role de la faune sauvage</a:t>
              </a:r>
              <a:endParaRPr/>
            </a:p>
          </p:txBody>
        </p:sp>
        <p:grpSp>
          <p:nvGrpSpPr>
            <p:cNvPr id="53" name="Google Shape;1455;p42"/>
            <p:cNvGrpSpPr/>
            <p:nvPr/>
          </p:nvGrpSpPr>
          <p:grpSpPr bwMode="auto">
            <a:xfrm>
              <a:off x="9265633" y="1590081"/>
              <a:ext cx="502500" cy="502500"/>
              <a:chOff x="5313250" y="2286950"/>
              <a:chExt cx="502500" cy="502500"/>
            </a:xfrm>
          </p:grpSpPr>
          <p:sp>
            <p:nvSpPr>
              <p:cNvPr id="54" name="Google Shape;1456;p42"/>
              <p:cNvSpPr/>
              <p:nvPr/>
            </p:nvSpPr>
            <p:spPr bwMode="auto">
              <a:xfrm>
                <a:off x="5313250" y="2286950"/>
                <a:ext cx="502500" cy="502500"/>
              </a:xfrm>
              <a:prstGeom prst="ellipse">
                <a:avLst/>
              </a:prstGeom>
              <a:solidFill>
                <a:srgbClr val="00818A">
                  <a:alpha val="21230"/>
                </a:srgbClr>
              </a:solidFill>
              <a:ln w="28575" cap="flat" cmpd="sng">
                <a:solidFill>
                  <a:srgbClr val="00818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" name="Google Shape;1457;p42"/>
              <p:cNvSpPr/>
              <p:nvPr/>
            </p:nvSpPr>
            <p:spPr bwMode="auto">
              <a:xfrm>
                <a:off x="5499400" y="2473100"/>
                <a:ext cx="130200" cy="130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818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pic>
        <p:nvPicPr>
          <p:cNvPr id="56" name="Image 5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974415" y="2110956"/>
            <a:ext cx="2479755" cy="2556055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 bwMode="auto">
          <a:xfrm>
            <a:off x="6372057" y="6042017"/>
            <a:ext cx="58199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/>
              <a:t>Zimmer, J.-Y., </a:t>
            </a:r>
            <a:r>
              <a:rPr lang="fr-FR" sz="1200" i="1"/>
              <a:t>et al. Biotechnol. Agron. Soc. Environ.</a:t>
            </a:r>
            <a:r>
              <a:rPr lang="fr-FR" sz="1200"/>
              <a:t> (2014).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11" name="CasellaDiTesto 25"/>
          <p:cNvSpPr txBox="1"/>
          <p:nvPr/>
        </p:nvSpPr>
        <p:spPr bwMode="auto">
          <a:xfrm>
            <a:off x="11313987" y="65420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19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92989" y="48221"/>
            <a:ext cx="1410147" cy="1323971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rcRect r="65872" b="76309"/>
          <a:stretch/>
        </p:blipFill>
        <p:spPr bwMode="auto">
          <a:xfrm>
            <a:off x="540368" y="4108319"/>
            <a:ext cx="3317257" cy="188556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rcRect t="2346" r="78064" b="66239"/>
          <a:stretch/>
        </p:blipFill>
        <p:spPr bwMode="auto">
          <a:xfrm>
            <a:off x="831383" y="1023051"/>
            <a:ext cx="3178642" cy="2979411"/>
          </a:xfrm>
          <a:prstGeom prst="rect">
            <a:avLst/>
          </a:prstGeom>
        </p:spPr>
      </p:pic>
      <p:sp>
        <p:nvSpPr>
          <p:cNvPr id="12" name="Titolo 1"/>
          <p:cNvSpPr txBox="1"/>
          <p:nvPr/>
        </p:nvSpPr>
        <p:spPr bwMode="auto">
          <a:xfrm>
            <a:off x="1230084" y="193196"/>
            <a:ext cx="887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900"/>
              <a:t>Qualité de l’ajustement</a:t>
            </a:r>
            <a:endParaRPr lang="fr-FR" sz="2900" i="1"/>
          </a:p>
        </p:txBody>
      </p:sp>
      <p:sp>
        <p:nvSpPr>
          <p:cNvPr id="2" name="Rectangle 1"/>
          <p:cNvSpPr/>
          <p:nvPr/>
        </p:nvSpPr>
        <p:spPr bwMode="auto">
          <a:xfrm>
            <a:off x="2124075" y="4457700"/>
            <a:ext cx="676275" cy="153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5" name="Google Shape;1450;p42"/>
          <p:cNvSpPr txBox="1"/>
          <p:nvPr/>
        </p:nvSpPr>
        <p:spPr bwMode="auto">
          <a:xfrm>
            <a:off x="6598292" y="365126"/>
            <a:ext cx="4279258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Tendance à la surestimation de l’abundance</a:t>
            </a:r>
            <a:endParaRPr/>
          </a:p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++ avr/nov</a:t>
            </a:r>
            <a:endParaRPr/>
          </a:p>
        </p:txBody>
      </p:sp>
      <p:grpSp>
        <p:nvGrpSpPr>
          <p:cNvPr id="16" name="Google Shape;1455;p42"/>
          <p:cNvGrpSpPr/>
          <p:nvPr/>
        </p:nvGrpSpPr>
        <p:grpSpPr bwMode="auto">
          <a:xfrm>
            <a:off x="6095792" y="230244"/>
            <a:ext cx="502500" cy="502500"/>
            <a:chOff x="5313250" y="2286950"/>
            <a:chExt cx="502500" cy="502500"/>
          </a:xfrm>
        </p:grpSpPr>
        <p:sp>
          <p:nvSpPr>
            <p:cNvPr id="17" name="Google Shape;1456;p42"/>
            <p:cNvSpPr/>
            <p:nvPr/>
          </p:nvSpPr>
          <p:spPr bwMode="auto">
            <a:xfrm>
              <a:off x="5313250" y="2286950"/>
              <a:ext cx="502500" cy="502500"/>
            </a:xfrm>
            <a:prstGeom prst="ellipse">
              <a:avLst/>
            </a:prstGeom>
            <a:solidFill>
              <a:srgbClr val="00818A">
                <a:alpha val="21230"/>
              </a:srgbClr>
            </a:solidFill>
            <a:ln w="28575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" name="Google Shape;1457;p42"/>
            <p:cNvSpPr/>
            <p:nvPr/>
          </p:nvSpPr>
          <p:spPr bwMode="auto">
            <a:xfrm>
              <a:off x="5499400" y="2473100"/>
              <a:ext cx="130200" cy="130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81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19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6"/>
          <a:srcRect r="15506"/>
          <a:stretch/>
        </p:blipFill>
        <p:spPr bwMode="auto">
          <a:xfrm>
            <a:off x="5658240" y="1091692"/>
            <a:ext cx="6115238" cy="5093923"/>
          </a:xfrm>
        </p:spPr>
      </p:pic>
      <p:grpSp>
        <p:nvGrpSpPr>
          <p:cNvPr id="39" name="Groupe 38"/>
          <p:cNvGrpSpPr/>
          <p:nvPr/>
        </p:nvGrpSpPr>
        <p:grpSpPr bwMode="auto">
          <a:xfrm>
            <a:off x="5812260" y="1278950"/>
            <a:ext cx="5961217" cy="3019425"/>
            <a:chOff x="4869656" y="1238250"/>
            <a:chExt cx="5961217" cy="3019425"/>
          </a:xfrm>
        </p:grpSpPr>
        <p:cxnSp>
          <p:nvCxnSpPr>
            <p:cNvPr id="4" name="Connecteur droit 3"/>
            <p:cNvCxnSpPr/>
            <p:nvPr/>
          </p:nvCxnSpPr>
          <p:spPr bwMode="auto">
            <a:xfrm>
              <a:off x="4869656" y="1247775"/>
              <a:ext cx="593740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 bwMode="auto">
            <a:xfrm>
              <a:off x="4886325" y="1238250"/>
              <a:ext cx="9525" cy="3000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/>
            <p:cNvCxnSpPr/>
            <p:nvPr/>
          </p:nvCxnSpPr>
          <p:spPr bwMode="auto">
            <a:xfrm>
              <a:off x="4895850" y="4257675"/>
              <a:ext cx="215026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 bwMode="auto">
            <a:xfrm flipV="1">
              <a:off x="7046119" y="2790824"/>
              <a:ext cx="0" cy="14668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 bwMode="auto">
            <a:xfrm>
              <a:off x="7061359" y="2790824"/>
              <a:ext cx="3769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 bwMode="auto">
            <a:xfrm>
              <a:off x="10815633" y="1238250"/>
              <a:ext cx="0" cy="15525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/>
          <p:cNvGrpSpPr/>
          <p:nvPr/>
        </p:nvGrpSpPr>
        <p:grpSpPr bwMode="auto">
          <a:xfrm flipH="1" flipV="1">
            <a:off x="5838454" y="2845804"/>
            <a:ext cx="5894818" cy="3227590"/>
            <a:chOff x="4886325" y="1223246"/>
            <a:chExt cx="5993423" cy="3034429"/>
          </a:xfrm>
        </p:grpSpPr>
        <p:cxnSp>
          <p:nvCxnSpPr>
            <p:cNvPr id="41" name="Connecteur droit 40"/>
            <p:cNvCxnSpPr/>
            <p:nvPr/>
          </p:nvCxnSpPr>
          <p:spPr bwMode="auto">
            <a:xfrm>
              <a:off x="4919314" y="1223246"/>
              <a:ext cx="5937408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Connecteur droit 41"/>
            <p:cNvCxnSpPr/>
            <p:nvPr/>
          </p:nvCxnSpPr>
          <p:spPr bwMode="auto">
            <a:xfrm>
              <a:off x="4886325" y="1238250"/>
              <a:ext cx="9525" cy="30003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/>
          </p:nvCxnSpPr>
          <p:spPr bwMode="auto">
            <a:xfrm flipV="1">
              <a:off x="4895850" y="4249608"/>
              <a:ext cx="1894602" cy="8067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 bwMode="auto">
            <a:xfrm flipV="1">
              <a:off x="6790452" y="2790824"/>
              <a:ext cx="0" cy="1466849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 bwMode="auto">
            <a:xfrm flipV="1">
              <a:off x="6790452" y="2790824"/>
              <a:ext cx="404042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/>
          </p:nvCxnSpPr>
          <p:spPr bwMode="auto">
            <a:xfrm>
              <a:off x="10879748" y="1247775"/>
              <a:ext cx="0" cy="1552575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5" name="Google Shape;1450;p42"/>
          <p:cNvSpPr txBox="1"/>
          <p:nvPr/>
        </p:nvSpPr>
        <p:spPr bwMode="auto">
          <a:xfrm rot="16199998">
            <a:off x="4692452" y="1823442"/>
            <a:ext cx="1883572" cy="3858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chemeClr val="tx2">
                    <a:lumMod val="75000"/>
                    <a:lumOff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Sous-estimations</a:t>
            </a:r>
            <a:endParaRPr/>
          </a:p>
        </p:txBody>
      </p:sp>
      <p:sp>
        <p:nvSpPr>
          <p:cNvPr id="56" name="Google Shape;1450;p42"/>
          <p:cNvSpPr txBox="1"/>
          <p:nvPr/>
        </p:nvSpPr>
        <p:spPr bwMode="auto">
          <a:xfrm rot="16199998">
            <a:off x="4855160" y="5081191"/>
            <a:ext cx="1562817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chemeClr val="accent2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Sur-estimations</a:t>
            </a:r>
            <a:endParaRPr/>
          </a:p>
        </p:txBody>
      </p:sp>
      <p:sp>
        <p:nvSpPr>
          <p:cNvPr id="59" name="ZoneTexte 58"/>
          <p:cNvSpPr txBox="1"/>
          <p:nvPr/>
        </p:nvSpPr>
        <p:spPr bwMode="auto">
          <a:xfrm>
            <a:off x="3527201" y="6524722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/>
              <a:t>OBSERVATIONS           SIMULATIONS</a:t>
            </a:r>
            <a:endParaRPr lang="fr-FR" sz="1800" i="1"/>
          </a:p>
        </p:txBody>
      </p:sp>
      <p:cxnSp>
        <p:nvCxnSpPr>
          <p:cNvPr id="61" name="Connecteur : en angle 60"/>
          <p:cNvCxnSpPr/>
          <p:nvPr/>
        </p:nvCxnSpPr>
        <p:spPr bwMode="auto">
          <a:xfrm rot="10800000">
            <a:off x="2124075" y="6542093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/>
          <p:cNvCxnSpPr/>
          <p:nvPr/>
        </p:nvCxnSpPr>
        <p:spPr bwMode="auto">
          <a:xfrm rot="10800000" flipH="1">
            <a:off x="7046261" y="6499051"/>
            <a:ext cx="1394980" cy="210337"/>
          </a:xfrm>
          <a:prstGeom prst="bentConnector3">
            <a:avLst>
              <a:gd name="adj1" fmla="val 1003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4" name="Image 3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0"/>
            <a:ext cx="12192000" cy="779068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1244854" y="1633020"/>
            <a:ext cx="10515600" cy="1325563"/>
          </a:xfrm>
        </p:spPr>
        <p:txBody>
          <a:bodyPr>
            <a:normAutofit fontScale="90000"/>
          </a:bodyPr>
          <a:lstStyle/>
          <a:p>
            <a:pPr algn="r">
              <a:defRPr/>
            </a:pPr>
            <a:r>
              <a:rPr lang="fr-FR" sz="3200">
                <a:solidFill>
                  <a:schemeClr val="bg1"/>
                </a:solidFill>
              </a:rPr>
              <a:t>MHE/FCO</a:t>
            </a:r>
            <a:br>
              <a:rPr lang="fr-FR" sz="3200">
                <a:solidFill>
                  <a:schemeClr val="bg1"/>
                </a:solidFill>
              </a:rPr>
            </a:br>
            <a:r>
              <a:rPr lang="fr-FR" sz="3200">
                <a:solidFill>
                  <a:schemeClr val="bg1"/>
                </a:solidFill>
              </a:rPr>
              <a:t>Où ?</a:t>
            </a:r>
            <a:br>
              <a:rPr lang="fr-FR" sz="3200">
                <a:solidFill>
                  <a:schemeClr val="bg1"/>
                </a:solidFill>
              </a:rPr>
            </a:br>
            <a:r>
              <a:rPr lang="fr-FR" sz="3200">
                <a:solidFill>
                  <a:schemeClr val="bg1"/>
                </a:solidFill>
              </a:rPr>
              <a:t>Quand ?</a:t>
            </a:r>
            <a:br>
              <a:rPr lang="fr-FR" sz="3200">
                <a:solidFill>
                  <a:schemeClr val="bg1"/>
                </a:solidFill>
              </a:rPr>
            </a:br>
            <a:r>
              <a:rPr lang="fr-FR" sz="3200">
                <a:solidFill>
                  <a:schemeClr val="bg1"/>
                </a:solidFill>
              </a:rPr>
              <a:t>Comment se préparer ?</a:t>
            </a:r>
            <a:br>
              <a:rPr lang="fr-FR" sz="3200">
                <a:solidFill>
                  <a:schemeClr val="bg1"/>
                </a:solidFill>
              </a:rPr>
            </a:br>
            <a:endParaRPr lang="fr-FR" sz="3200">
              <a:solidFill>
                <a:schemeClr val="bg1"/>
              </a:solidFill>
            </a:endParaRPr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37416" y="6492874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 4</a:t>
            </a:r>
            <a:endParaRPr lang="fr-FR"/>
          </a:p>
        </p:txBody>
      </p:sp>
      <p:sp>
        <p:nvSpPr>
          <p:cNvPr id="25" name="Google Shape;764;p26"/>
          <p:cNvSpPr txBox="1"/>
          <p:nvPr/>
        </p:nvSpPr>
        <p:spPr bwMode="auto">
          <a:xfrm>
            <a:off x="1889264" y="1047467"/>
            <a:ext cx="3223178" cy="15554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546125" y="193196"/>
            <a:ext cx="1468583" cy="10159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79559" y="400728"/>
            <a:ext cx="1178764" cy="1106728"/>
          </a:xfrm>
          <a:prstGeom prst="rect">
            <a:avLst/>
          </a:prstGeom>
        </p:spPr>
      </p:pic>
      <p:sp>
        <p:nvSpPr>
          <p:cNvPr id="36" name="Titolo 1"/>
          <p:cNvSpPr txBox="1"/>
          <p:nvPr/>
        </p:nvSpPr>
        <p:spPr bwMode="auto">
          <a:xfrm>
            <a:off x="1413293" y="1825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fr-FR" sz="3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itolo 1"/>
          <p:cNvSpPr txBox="1"/>
          <p:nvPr/>
        </p:nvSpPr>
        <p:spPr bwMode="auto">
          <a:xfrm>
            <a:off x="990600" y="3455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>
                <a:solidFill>
                  <a:schemeClr val="bg1"/>
                </a:solidFill>
              </a:rPr>
              <a:t>Modélisation et dynamique spatiale</a:t>
            </a:r>
            <a:endParaRPr lang="fr-FR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8200" y="193196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/>
              <a:t>Approches de modélisation</a:t>
            </a:r>
            <a:endParaRPr sz="4400"/>
          </a:p>
        </p:txBody>
      </p:sp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90315" y="649287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5</a:t>
            </a:r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67605" y="1518759"/>
            <a:ext cx="5812277" cy="426839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6025982"/>
            <a:ext cx="655608" cy="615543"/>
          </a:xfrm>
          <a:prstGeom prst="rect">
            <a:avLst/>
          </a:prstGeom>
        </p:spPr>
      </p:pic>
      <p:sp>
        <p:nvSpPr>
          <p:cNvPr id="36" name="Google Shape;1535;p43"/>
          <p:cNvSpPr txBox="1"/>
          <p:nvPr/>
        </p:nvSpPr>
        <p:spPr bwMode="auto">
          <a:xfrm>
            <a:off x="2079224" y="3742250"/>
            <a:ext cx="3096107" cy="4988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1200">
                <a:latin typeface="Roboto"/>
                <a:ea typeface="Roboto"/>
                <a:cs typeface="Roboto"/>
              </a:rPr>
              <a:t>à partir des observations</a:t>
            </a:r>
            <a:endParaRPr/>
          </a:p>
        </p:txBody>
      </p:sp>
      <p:sp>
        <p:nvSpPr>
          <p:cNvPr id="37" name="Google Shape;1536;p43"/>
          <p:cNvSpPr txBox="1"/>
          <p:nvPr/>
        </p:nvSpPr>
        <p:spPr bwMode="auto">
          <a:xfrm>
            <a:off x="604624" y="1582830"/>
            <a:ext cx="3096107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highlight>
                  <a:srgbClr val="EC9B3B"/>
                </a:highlight>
                <a:latin typeface="Fira Sans Extra Condensed Medium"/>
                <a:ea typeface="Fira Sans Extra Condensed Medium"/>
                <a:cs typeface="Fira Sans Extra Condensed Medium"/>
              </a:rPr>
              <a:t>Modélisation mécaniste</a:t>
            </a:r>
            <a:endParaRPr/>
          </a:p>
        </p:txBody>
      </p:sp>
      <p:sp>
        <p:nvSpPr>
          <p:cNvPr id="38" name="Google Shape;1537;p43"/>
          <p:cNvSpPr txBox="1"/>
          <p:nvPr/>
        </p:nvSpPr>
        <p:spPr bwMode="auto">
          <a:xfrm>
            <a:off x="2079224" y="1838436"/>
            <a:ext cx="3096107" cy="4988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200">
                <a:latin typeface="Roboto"/>
                <a:ea typeface="Roboto"/>
                <a:cs typeface="Roboto"/>
              </a:rPr>
              <a:t>à partir de nos connaissances</a:t>
            </a:r>
            <a:endParaRPr/>
          </a:p>
        </p:txBody>
      </p:sp>
      <p:sp>
        <p:nvSpPr>
          <p:cNvPr id="39" name="Google Shape;1539;p43"/>
          <p:cNvSpPr txBox="1"/>
          <p:nvPr/>
        </p:nvSpPr>
        <p:spPr bwMode="auto">
          <a:xfrm>
            <a:off x="604624" y="3481595"/>
            <a:ext cx="3096107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solidFill>
                  <a:srgbClr val="FFFFFF"/>
                </a:solidFill>
                <a:highlight>
                  <a:srgbClr val="293462"/>
                </a:highlight>
                <a:latin typeface="Fira Sans Extra Condensed Medium"/>
                <a:ea typeface="Fira Sans Extra Condensed Medium"/>
                <a:cs typeface="Fira Sans Extra Condensed Medium"/>
              </a:rPr>
              <a:t>Modélisation statistique</a:t>
            </a:r>
            <a:endParaRPr/>
          </a:p>
        </p:txBody>
      </p:sp>
      <p:sp>
        <p:nvSpPr>
          <p:cNvPr id="40" name="Google Shape;1542;p43"/>
          <p:cNvSpPr/>
          <p:nvPr/>
        </p:nvSpPr>
        <p:spPr bwMode="auto">
          <a:xfrm>
            <a:off x="1787900" y="2042586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1" name="Google Shape;1544;p43"/>
          <p:cNvSpPr/>
          <p:nvPr/>
        </p:nvSpPr>
        <p:spPr bwMode="auto">
          <a:xfrm>
            <a:off x="1787900" y="3923201"/>
            <a:ext cx="90600" cy="90600"/>
          </a:xfrm>
          <a:prstGeom prst="ellipse">
            <a:avLst/>
          </a:prstGeom>
          <a:solidFill>
            <a:srgbClr val="293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" name="Google Shape;1537;p43"/>
          <p:cNvSpPr txBox="1"/>
          <p:nvPr/>
        </p:nvSpPr>
        <p:spPr bwMode="auto">
          <a:xfrm>
            <a:off x="2079224" y="2380383"/>
            <a:ext cx="3096107" cy="4988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200">
                <a:latin typeface="Roboto"/>
                <a:ea typeface="Roboto"/>
                <a:cs typeface="Roboto"/>
              </a:rPr>
              <a:t>tester des scénarios</a:t>
            </a:r>
            <a:endParaRPr/>
          </a:p>
        </p:txBody>
      </p:sp>
      <p:sp>
        <p:nvSpPr>
          <p:cNvPr id="43" name="Google Shape;1542;p43"/>
          <p:cNvSpPr/>
          <p:nvPr/>
        </p:nvSpPr>
        <p:spPr bwMode="auto">
          <a:xfrm>
            <a:off x="1787900" y="2584533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90315" y="649287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6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706607" y="4428449"/>
            <a:ext cx="1419219" cy="1195132"/>
          </a:xfrm>
          <a:prstGeom prst="hexagon">
            <a:avLst>
              <a:gd name="adj" fmla="val 25000"/>
              <a:gd name="vf" fmla="val 115470"/>
            </a:avLst>
          </a:prstGeom>
        </p:spPr>
      </p:pic>
      <p:sp>
        <p:nvSpPr>
          <p:cNvPr id="15" name="ZoneTexte 14"/>
          <p:cNvSpPr txBox="1"/>
          <p:nvPr/>
        </p:nvSpPr>
        <p:spPr bwMode="auto">
          <a:xfrm>
            <a:off x="8980098" y="5735062"/>
            <a:ext cx="3004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/>
              <a:t>Maude Fenech</a:t>
            </a:r>
            <a:br>
              <a:rPr lang="fr-FR" sz="1200"/>
            </a:br>
            <a:r>
              <a:rPr lang="fr-FR" sz="1200"/>
              <a:t>maude.fenech@cirad.fr</a:t>
            </a:r>
            <a:br>
              <a:rPr lang="fr-FR" sz="1200"/>
            </a:br>
            <a:r>
              <a:rPr lang="fr-FR" sz="1200"/>
              <a:t>Université de Montpellier /Cirad (UMR Astre)</a:t>
            </a:r>
            <a:endParaRPr/>
          </a:p>
        </p:txBody>
      </p:sp>
      <p:sp>
        <p:nvSpPr>
          <p:cNvPr id="16" name="Google Shape;1495;p43"/>
          <p:cNvSpPr txBox="1"/>
          <p:nvPr/>
        </p:nvSpPr>
        <p:spPr bwMode="auto"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4400">
                <a:latin typeface="Fira Sans Extra Condensed Medium"/>
              </a:rPr>
              <a:t>Approche mécaniste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 r="37966"/>
          <a:stretch/>
        </p:blipFill>
        <p:spPr bwMode="auto">
          <a:xfrm>
            <a:off x="4743998" y="1149277"/>
            <a:ext cx="4288174" cy="518447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rcRect l="64197" b="7325"/>
          <a:stretch/>
        </p:blipFill>
        <p:spPr bwMode="auto">
          <a:xfrm>
            <a:off x="10023627" y="0"/>
            <a:ext cx="2168371" cy="4316968"/>
          </a:xfrm>
          <a:prstGeom prst="rect">
            <a:avLst/>
          </a:prstGeom>
        </p:spPr>
      </p:pic>
      <p:grpSp>
        <p:nvGrpSpPr>
          <p:cNvPr id="22" name="Groupe 21"/>
          <p:cNvGrpSpPr/>
          <p:nvPr/>
        </p:nvGrpSpPr>
        <p:grpSpPr bwMode="auto">
          <a:xfrm>
            <a:off x="717263" y="4937362"/>
            <a:ext cx="2561800" cy="797700"/>
            <a:chOff x="9266040" y="4079068"/>
            <a:chExt cx="2561800" cy="797700"/>
          </a:xfrm>
        </p:grpSpPr>
        <p:grpSp>
          <p:nvGrpSpPr>
            <p:cNvPr id="23" name="Google Shape;1443;p42"/>
            <p:cNvGrpSpPr/>
            <p:nvPr/>
          </p:nvGrpSpPr>
          <p:grpSpPr bwMode="auto">
            <a:xfrm>
              <a:off x="9266040" y="4267030"/>
              <a:ext cx="502500" cy="502500"/>
              <a:chOff x="6125000" y="4120025"/>
              <a:chExt cx="502500" cy="502500"/>
            </a:xfrm>
          </p:grpSpPr>
          <p:sp>
            <p:nvSpPr>
              <p:cNvPr id="28" name="Google Shape;1444;p42"/>
              <p:cNvSpPr/>
              <p:nvPr/>
            </p:nvSpPr>
            <p:spPr bwMode="auto">
              <a:xfrm>
                <a:off x="6125000" y="4120025"/>
                <a:ext cx="502500" cy="502500"/>
              </a:xfrm>
              <a:prstGeom prst="ellipse">
                <a:avLst/>
              </a:prstGeom>
              <a:solidFill>
                <a:srgbClr val="F7BE16">
                  <a:alpha val="70670"/>
                </a:srgbClr>
              </a:solidFill>
              <a:ln w="28575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" name="Google Shape;1445;p42"/>
              <p:cNvSpPr/>
              <p:nvPr/>
            </p:nvSpPr>
            <p:spPr bwMode="auto">
              <a:xfrm>
                <a:off x="6311150" y="4306175"/>
                <a:ext cx="130200" cy="130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FCBD2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24" name="Google Shape;1446;p42"/>
            <p:cNvSpPr txBox="1"/>
            <p:nvPr/>
          </p:nvSpPr>
          <p:spPr bwMode="auto">
            <a:xfrm>
              <a:off x="9838839" y="4079068"/>
              <a:ext cx="1989000" cy="298800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Vecteurs</a:t>
              </a:r>
              <a:endParaRPr/>
            </a:p>
          </p:txBody>
        </p:sp>
        <p:sp>
          <p:nvSpPr>
            <p:cNvPr id="25" name="Google Shape;1447;p42"/>
            <p:cNvSpPr txBox="1"/>
            <p:nvPr/>
          </p:nvSpPr>
          <p:spPr bwMode="auto">
            <a:xfrm>
              <a:off x="9838839" y="4377868"/>
              <a:ext cx="1989000" cy="498899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en-US" sz="1200" i="1">
                  <a:latin typeface="Roboto"/>
                  <a:ea typeface="Roboto"/>
                  <a:cs typeface="Roboto"/>
                </a:rPr>
                <a:t>Culicoides sp.</a:t>
              </a:r>
              <a:endParaRPr/>
            </a:p>
          </p:txBody>
        </p:sp>
      </p:grpSp>
      <p:grpSp>
        <p:nvGrpSpPr>
          <p:cNvPr id="30" name="Groupe 29"/>
          <p:cNvGrpSpPr/>
          <p:nvPr/>
        </p:nvGrpSpPr>
        <p:grpSpPr bwMode="auto">
          <a:xfrm>
            <a:off x="717263" y="4022528"/>
            <a:ext cx="3035279" cy="797700"/>
            <a:chOff x="9265633" y="2796401"/>
            <a:chExt cx="3035279" cy="797700"/>
          </a:xfrm>
        </p:grpSpPr>
        <p:sp>
          <p:nvSpPr>
            <p:cNvPr id="31" name="Google Shape;1448;p42"/>
            <p:cNvSpPr txBox="1"/>
            <p:nvPr/>
          </p:nvSpPr>
          <p:spPr bwMode="auto">
            <a:xfrm>
              <a:off x="9821158" y="2796401"/>
              <a:ext cx="2479754" cy="298800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Agents Pathogènes</a:t>
              </a:r>
              <a:endParaRPr/>
            </a:p>
          </p:txBody>
        </p:sp>
        <p:grpSp>
          <p:nvGrpSpPr>
            <p:cNvPr id="32" name="Groupe 31"/>
            <p:cNvGrpSpPr/>
            <p:nvPr/>
          </p:nvGrpSpPr>
          <p:grpSpPr bwMode="auto">
            <a:xfrm>
              <a:off x="9265633" y="2984363"/>
              <a:ext cx="2544525" cy="609738"/>
              <a:chOff x="9265633" y="2984363"/>
              <a:chExt cx="2544525" cy="609738"/>
            </a:xfrm>
          </p:grpSpPr>
          <p:sp>
            <p:nvSpPr>
              <p:cNvPr id="33" name="Google Shape;1449;p42"/>
              <p:cNvSpPr txBox="1"/>
              <p:nvPr/>
            </p:nvSpPr>
            <p:spPr bwMode="auto">
              <a:xfrm>
                <a:off x="9821158" y="3095201"/>
                <a:ext cx="1989000" cy="498899"/>
              </a:xfrm>
              <a:prstGeom prst="rect">
                <a:avLst/>
              </a:prstGeom>
              <a:grpFill/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algn="l" defTabSz="914400">
                  <a:lnSpc>
                    <a:spcPct val="90000"/>
                  </a:lnSpc>
                  <a:spcBef>
                    <a:spcPts val="0"/>
                  </a:spcBef>
                  <a:buNone/>
                  <a:defRPr sz="44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0"/>
                  </a:spcBef>
                  <a:defRPr/>
                </a:pPr>
                <a:r>
                  <a:rPr lang="en-US" sz="1200">
                    <a:latin typeface="Roboto"/>
                    <a:ea typeface="Roboto"/>
                    <a:cs typeface="Roboto"/>
                  </a:rPr>
                  <a:t>FCO / MHE</a:t>
                </a:r>
                <a:endParaRPr/>
              </a:p>
            </p:txBody>
          </p:sp>
          <p:grpSp>
            <p:nvGrpSpPr>
              <p:cNvPr id="34" name="Google Shape;1452;p42"/>
              <p:cNvGrpSpPr/>
              <p:nvPr/>
            </p:nvGrpSpPr>
            <p:grpSpPr bwMode="auto">
              <a:xfrm>
                <a:off x="9265633" y="2984363"/>
                <a:ext cx="502500" cy="502500"/>
                <a:chOff x="7905675" y="2286950"/>
                <a:chExt cx="502500" cy="502500"/>
              </a:xfrm>
            </p:grpSpPr>
            <p:sp>
              <p:nvSpPr>
                <p:cNvPr id="35" name="Google Shape;1453;p42"/>
                <p:cNvSpPr/>
                <p:nvPr/>
              </p:nvSpPr>
              <p:spPr bwMode="auto">
                <a:xfrm>
                  <a:off x="7905675" y="2286950"/>
                  <a:ext cx="502500" cy="502500"/>
                </a:xfrm>
                <a:prstGeom prst="ellipse">
                  <a:avLst/>
                </a:prstGeom>
                <a:solidFill>
                  <a:srgbClr val="0E2A47">
                    <a:alpha val="66350"/>
                  </a:srgbClr>
                </a:solidFill>
                <a:ln w="28575" cap="flat" cmpd="sng">
                  <a:solidFill>
                    <a:srgbClr val="29346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  <p:sp>
              <p:nvSpPr>
                <p:cNvPr id="42" name="Google Shape;1454;p42"/>
                <p:cNvSpPr/>
                <p:nvPr/>
              </p:nvSpPr>
              <p:spPr bwMode="auto">
                <a:xfrm>
                  <a:off x="8091825" y="2473100"/>
                  <a:ext cx="130200" cy="130200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>
                  <a:solidFill>
                    <a:srgbClr val="29346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/>
                </a:p>
              </p:txBody>
            </p:sp>
          </p:grpSp>
        </p:grpSp>
      </p:grpSp>
      <p:grpSp>
        <p:nvGrpSpPr>
          <p:cNvPr id="43" name="Groupe 42"/>
          <p:cNvGrpSpPr/>
          <p:nvPr/>
        </p:nvGrpSpPr>
        <p:grpSpPr bwMode="auto">
          <a:xfrm>
            <a:off x="729733" y="3086155"/>
            <a:ext cx="2583649" cy="797700"/>
            <a:chOff x="9265633" y="1402119"/>
            <a:chExt cx="2583649" cy="797700"/>
          </a:xfrm>
        </p:grpSpPr>
        <p:sp>
          <p:nvSpPr>
            <p:cNvPr id="44" name="Google Shape;1450;p42"/>
            <p:cNvSpPr txBox="1"/>
            <p:nvPr/>
          </p:nvSpPr>
          <p:spPr bwMode="auto">
            <a:xfrm>
              <a:off x="9860283" y="1402119"/>
              <a:ext cx="1989000" cy="298800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fr-FR" sz="1700">
                  <a:latin typeface="Fira Sans Extra Condensed Medium"/>
                  <a:ea typeface="Fira Sans Extra Condensed Medium"/>
                  <a:cs typeface="Fira Sans Extra Condensed Medium"/>
                </a:rPr>
                <a:t>2 Hôtes</a:t>
              </a:r>
              <a:endParaRPr/>
            </a:p>
          </p:txBody>
        </p:sp>
        <p:sp>
          <p:nvSpPr>
            <p:cNvPr id="45" name="Google Shape;1451;p42"/>
            <p:cNvSpPr txBox="1"/>
            <p:nvPr/>
          </p:nvSpPr>
          <p:spPr bwMode="auto">
            <a:xfrm>
              <a:off x="9860283" y="1700919"/>
              <a:ext cx="1989000" cy="498899"/>
            </a:xfrm>
            <a:prstGeom prst="rect">
              <a:avLst/>
            </a:prstGeom>
            <a:grpFill/>
          </p:spPr>
          <p:txBody>
            <a:bodyPr spcFirstLastPara="1" vert="horz" wrap="square" lIns="91425" tIns="91425" rIns="91425" bIns="91425" rtlCol="0" anchor="ctr" anchorCtr="0">
              <a:noAutofit/>
            </a:bodyPr>
            <a:lstStyle>
              <a:lvl1pPr algn="l" defTabSz="914400">
                <a:lnSpc>
                  <a:spcPct val="90000"/>
                </a:lnSpc>
                <a:spcBef>
                  <a:spcPts val="0"/>
                </a:spcBef>
                <a:buNone/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  <a:defRPr/>
              </a:pPr>
              <a:r>
                <a:rPr lang="en-US" sz="1200">
                  <a:latin typeface="Roboto"/>
                  <a:ea typeface="Roboto"/>
                  <a:cs typeface="Roboto"/>
                </a:rPr>
                <a:t>Ovins - Bovins</a:t>
              </a:r>
              <a:endParaRPr/>
            </a:p>
          </p:txBody>
        </p:sp>
        <p:grpSp>
          <p:nvGrpSpPr>
            <p:cNvPr id="46" name="Google Shape;1455;p42"/>
            <p:cNvGrpSpPr/>
            <p:nvPr/>
          </p:nvGrpSpPr>
          <p:grpSpPr bwMode="auto">
            <a:xfrm>
              <a:off x="9265633" y="1590081"/>
              <a:ext cx="502500" cy="502500"/>
              <a:chOff x="5313250" y="2286950"/>
              <a:chExt cx="502500" cy="502500"/>
            </a:xfrm>
          </p:grpSpPr>
          <p:sp>
            <p:nvSpPr>
              <p:cNvPr id="47" name="Google Shape;1456;p42"/>
              <p:cNvSpPr/>
              <p:nvPr/>
            </p:nvSpPr>
            <p:spPr bwMode="auto">
              <a:xfrm>
                <a:off x="5313250" y="2286950"/>
                <a:ext cx="502500" cy="502500"/>
              </a:xfrm>
              <a:prstGeom prst="ellipse">
                <a:avLst/>
              </a:prstGeom>
              <a:solidFill>
                <a:srgbClr val="00818A">
                  <a:alpha val="21230"/>
                </a:srgbClr>
              </a:solidFill>
              <a:ln w="28575" cap="flat" cmpd="sng">
                <a:solidFill>
                  <a:srgbClr val="00818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8" name="Google Shape;1457;p42"/>
              <p:cNvSpPr/>
              <p:nvPr/>
            </p:nvSpPr>
            <p:spPr bwMode="auto">
              <a:xfrm>
                <a:off x="5499400" y="2473100"/>
                <a:ext cx="130200" cy="130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00818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9" name="Google Shape;1448;p42"/>
          <p:cNvSpPr txBox="1"/>
          <p:nvPr/>
        </p:nvSpPr>
        <p:spPr bwMode="auto">
          <a:xfrm>
            <a:off x="457200" y="1833502"/>
            <a:ext cx="4288174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Circulation d’orbivirus dans un élevage</a:t>
            </a:r>
            <a:endParaRPr/>
          </a:p>
          <a:p>
            <a:pPr>
              <a:spcBef>
                <a:spcPts val="0"/>
              </a:spcBef>
              <a:defRPr/>
            </a:pPr>
            <a:b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Evaluation de stratégies de vaccination </a:t>
            </a:r>
            <a:endParaRPr/>
          </a:p>
        </p:txBody>
      </p:sp>
      <p:sp>
        <p:nvSpPr>
          <p:cNvPr id="50" name="Google Shape;1542;p43"/>
          <p:cNvSpPr/>
          <p:nvPr/>
        </p:nvSpPr>
        <p:spPr bwMode="auto">
          <a:xfrm>
            <a:off x="311930" y="1680276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" name="Google Shape;1542;p43"/>
          <p:cNvSpPr/>
          <p:nvPr/>
        </p:nvSpPr>
        <p:spPr bwMode="auto">
          <a:xfrm>
            <a:off x="311930" y="2175216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416194" y="3268312"/>
            <a:ext cx="655608" cy="6155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90315" y="649287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7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706607" y="4428449"/>
            <a:ext cx="1419219" cy="1195132"/>
          </a:xfrm>
          <a:prstGeom prst="hexagon">
            <a:avLst>
              <a:gd name="adj" fmla="val 25000"/>
              <a:gd name="vf" fmla="val 115470"/>
            </a:avLst>
          </a:prstGeom>
        </p:spPr>
      </p:pic>
      <p:sp>
        <p:nvSpPr>
          <p:cNvPr id="15" name="ZoneTexte 14"/>
          <p:cNvSpPr txBox="1"/>
          <p:nvPr/>
        </p:nvSpPr>
        <p:spPr bwMode="auto">
          <a:xfrm>
            <a:off x="8980098" y="5735062"/>
            <a:ext cx="3004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/>
              <a:t>Maude Fenech</a:t>
            </a:r>
            <a:br>
              <a:rPr lang="fr-FR" sz="1200"/>
            </a:br>
            <a:r>
              <a:rPr lang="fr-FR" sz="1200"/>
              <a:t>maude.fenech@cirad.fr</a:t>
            </a:r>
            <a:br>
              <a:rPr lang="fr-FR" sz="1200"/>
            </a:br>
            <a:r>
              <a:rPr lang="fr-FR" sz="1200"/>
              <a:t>Université de Montpellier /Cirad (UMR Astre)</a:t>
            </a:r>
            <a:endParaRPr/>
          </a:p>
        </p:txBody>
      </p:sp>
      <p:sp>
        <p:nvSpPr>
          <p:cNvPr id="16" name="Google Shape;1495;p43"/>
          <p:cNvSpPr txBox="1"/>
          <p:nvPr/>
        </p:nvSpPr>
        <p:spPr bwMode="auto"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4400">
                <a:latin typeface="Fira Sans Extra Condensed Medium"/>
              </a:rPr>
              <a:t>Approche mécaniste</a:t>
            </a:r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rcRect l="2291" t="20726" r="53616" b="23281"/>
          <a:stretch/>
        </p:blipFill>
        <p:spPr bwMode="auto">
          <a:xfrm>
            <a:off x="8686800" y="-116114"/>
            <a:ext cx="3048000" cy="2902857"/>
          </a:xfrm>
          <a:prstGeom prst="ellipse">
            <a:avLst/>
          </a:prstGeom>
        </p:spPr>
      </p:pic>
      <p:sp>
        <p:nvSpPr>
          <p:cNvPr id="49" name="Google Shape;1448;p42"/>
          <p:cNvSpPr txBox="1"/>
          <p:nvPr/>
        </p:nvSpPr>
        <p:spPr bwMode="auto">
          <a:xfrm>
            <a:off x="457200" y="1576327"/>
            <a:ext cx="4288174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Dynamique des vecteurs</a:t>
            </a:r>
            <a:endParaRPr/>
          </a:p>
          <a:p>
            <a:pPr>
              <a:spcBef>
                <a:spcPts val="0"/>
              </a:spcBef>
              <a:defRPr/>
            </a:pPr>
            <a:b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Influence environnementale : température du sol, température de l’air, photopériode</a:t>
            </a:r>
            <a:endParaRPr/>
          </a:p>
        </p:txBody>
      </p:sp>
      <p:sp>
        <p:nvSpPr>
          <p:cNvPr id="50" name="Google Shape;1542;p43"/>
          <p:cNvSpPr/>
          <p:nvPr/>
        </p:nvSpPr>
        <p:spPr bwMode="auto">
          <a:xfrm>
            <a:off x="311930" y="1319586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1" name="Google Shape;1542;p43"/>
          <p:cNvSpPr/>
          <p:nvPr/>
        </p:nvSpPr>
        <p:spPr bwMode="auto">
          <a:xfrm>
            <a:off x="311930" y="1805901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1407166">
            <a:off x="8484234" y="-372328"/>
            <a:ext cx="5863964" cy="419580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9066589" y="276560"/>
            <a:ext cx="655608" cy="615543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 bwMode="auto">
          <a:xfrm>
            <a:off x="0" y="5790802"/>
            <a:ext cx="7233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/>
              <a:t>Modèle inspiré de :</a:t>
            </a:r>
            <a:br>
              <a:rPr lang="en-US" sz="1200"/>
            </a:br>
            <a:r>
              <a:rPr lang="en-US" sz="1200"/>
              <a:t>White, S. M. </a:t>
            </a:r>
            <a:r>
              <a:rPr lang="en-US" sz="1200" i="1"/>
              <a:t>et al.,</a:t>
            </a:r>
            <a:r>
              <a:rPr lang="en-US" sz="1200"/>
              <a:t> </a:t>
            </a:r>
            <a:r>
              <a:rPr lang="en-US" sz="1200" i="1"/>
              <a:t>Parasit Vectors</a:t>
            </a:r>
            <a:r>
              <a:rPr lang="en-US" sz="1200"/>
              <a:t> (2017).</a:t>
            </a:r>
            <a:endParaRPr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77559" y="2337814"/>
            <a:ext cx="8193670" cy="3516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auto">
          <a:xfrm rot="5400000">
            <a:off x="5915625" y="577245"/>
            <a:ext cx="360744" cy="12192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26" name="CasellaDiTesto 25"/>
          <p:cNvSpPr txBox="1"/>
          <p:nvPr/>
        </p:nvSpPr>
        <p:spPr bwMode="auto">
          <a:xfrm>
            <a:off x="11890315" y="6492874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/>
              <a:t>8</a:t>
            </a:r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6025982"/>
            <a:ext cx="655608" cy="615543"/>
          </a:xfrm>
          <a:prstGeom prst="rect">
            <a:avLst/>
          </a:prstGeom>
        </p:spPr>
      </p:pic>
      <p:sp>
        <p:nvSpPr>
          <p:cNvPr id="16" name="Google Shape;1495;p43"/>
          <p:cNvSpPr txBox="1"/>
          <p:nvPr/>
        </p:nvSpPr>
        <p:spPr bwMode="auto">
          <a:xfrm>
            <a:off x="457200" y="383675"/>
            <a:ext cx="8229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sz="4400">
                <a:latin typeface="Fira Sans Extra Condensed Medium"/>
              </a:rPr>
              <a:t>Approche statistique</a:t>
            </a:r>
            <a:endParaRPr lang="fr-FR"/>
          </a:p>
        </p:txBody>
      </p:sp>
      <p:sp>
        <p:nvSpPr>
          <p:cNvPr id="8" name="Google Shape;1448;p42"/>
          <p:cNvSpPr txBox="1"/>
          <p:nvPr/>
        </p:nvSpPr>
        <p:spPr bwMode="auto">
          <a:xfrm>
            <a:off x="655608" y="1576493"/>
            <a:ext cx="4868426" cy="298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Distribution spatiale et temporelle des </a:t>
            </a:r>
            <a:r>
              <a:rPr lang="fr-FR" sz="1700" i="1">
                <a:latin typeface="Fira Sans Extra Condensed Medium"/>
                <a:ea typeface="Fira Sans Extra Condensed Medium"/>
                <a:cs typeface="Fira Sans Extra Condensed Medium"/>
              </a:rPr>
              <a:t>Culicoides</a:t>
            </a:r>
            <a:endParaRPr/>
          </a:p>
          <a:p>
            <a:pPr>
              <a:spcBef>
                <a:spcPts val="0"/>
              </a:spcBef>
              <a:defRPr/>
            </a:pPr>
            <a:b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fr-FR" sz="1700">
                <a:latin typeface="Fira Sans Extra Condensed Medium"/>
                <a:ea typeface="Fira Sans Extra Condensed Medium"/>
                <a:cs typeface="Fira Sans Extra Condensed Medium"/>
              </a:rPr>
              <a:t>Risque d’orbiviroses associées</a:t>
            </a:r>
            <a:endParaRPr/>
          </a:p>
        </p:txBody>
      </p:sp>
      <p:sp>
        <p:nvSpPr>
          <p:cNvPr id="9" name="Google Shape;1542;p43"/>
          <p:cNvSpPr/>
          <p:nvPr/>
        </p:nvSpPr>
        <p:spPr bwMode="auto">
          <a:xfrm>
            <a:off x="510338" y="1423267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" name="Google Shape;1542;p43"/>
          <p:cNvSpPr/>
          <p:nvPr/>
        </p:nvSpPr>
        <p:spPr bwMode="auto">
          <a:xfrm>
            <a:off x="510338" y="1918207"/>
            <a:ext cx="90600" cy="90600"/>
          </a:xfrm>
          <a:prstGeom prst="ellipse">
            <a:avLst/>
          </a:prstGeom>
          <a:solidFill>
            <a:srgbClr val="EC9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26903" y="2966107"/>
            <a:ext cx="4587976" cy="276895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rcRect t="45955"/>
          <a:stretch/>
        </p:blipFill>
        <p:spPr bwMode="auto">
          <a:xfrm>
            <a:off x="6078038" y="1253028"/>
            <a:ext cx="5812277" cy="23068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1531</Words>
  <Application>Microsoft Office PowerPoint</Application>
  <PresentationFormat>Widescreen</PresentationFormat>
  <Paragraphs>366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Aptos</vt:lpstr>
      <vt:lpstr>Aptos (Corps)</vt:lpstr>
      <vt:lpstr>Aptos Display</vt:lpstr>
      <vt:lpstr>Arial</vt:lpstr>
      <vt:lpstr>Bahnschrift</vt:lpstr>
      <vt:lpstr>Calibri</vt:lpstr>
      <vt:lpstr>Canva Sans Bold</vt:lpstr>
      <vt:lpstr>D-DINExp</vt:lpstr>
      <vt:lpstr>Fira Sans Extra Condensed Medium</vt:lpstr>
      <vt:lpstr>Roboto</vt:lpstr>
      <vt:lpstr>Tema di Office</vt:lpstr>
      <vt:lpstr>La dynamique spatiale des populations de Culicoides et orbiviroses vétérinaires en France</vt:lpstr>
      <vt:lpstr>Les moucherons du genre Culicoides</vt:lpstr>
      <vt:lpstr>FCO et MHE en France au 20 Février 2025</vt:lpstr>
      <vt:lpstr>FCO et MHE en France en 2025</vt:lpstr>
      <vt:lpstr>MHE/FCO Où ? Quand ? Comment se préparer ? </vt:lpstr>
      <vt:lpstr>Approches de modélisation</vt:lpstr>
      <vt:lpstr>PowerPoint Presentation</vt:lpstr>
      <vt:lpstr>PowerPoint Presentation</vt:lpstr>
      <vt:lpstr>PowerPoint Presentation</vt:lpstr>
      <vt:lpstr>Abondance des Culicoides</vt:lpstr>
      <vt:lpstr>Diversité des Culicoides</vt:lpstr>
      <vt:lpstr>Diversité des Culicoides</vt:lpstr>
      <vt:lpstr>PowerPoint Presentation</vt:lpstr>
      <vt:lpstr>PowerPoint Presentation</vt:lpstr>
      <vt:lpstr>PowerPoint Presentation</vt:lpstr>
      <vt:lpstr>PowerPoint Presentation</vt:lpstr>
      <vt:lpstr>Résultats préliminaires des travaux à partir des approches bayésiennes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contribution of recent climate change to the range expansion of invasive Aedes albopictus mosquito in Western Europe</dc:title>
  <dc:creator>Andrea Radici</dc:creator>
  <cp:lastModifiedBy>ieva baltusyte</cp:lastModifiedBy>
  <cp:revision>103</cp:revision>
  <dcterms:created xsi:type="dcterms:W3CDTF">2024-10-28T17:02:58Z</dcterms:created>
  <dcterms:modified xsi:type="dcterms:W3CDTF">2025-03-06T09:25:18Z</dcterms:modified>
</cp:coreProperties>
</file>